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58" r:id="rId4"/>
    <p:sldId id="261" r:id="rId5"/>
    <p:sldId id="264" r:id="rId6"/>
    <p:sldId id="265" r:id="rId7"/>
    <p:sldId id="266" r:id="rId8"/>
    <p:sldId id="267" r:id="rId10"/>
    <p:sldId id="273" r:id="rId11"/>
    <p:sldId id="275" r:id="rId12"/>
    <p:sldId id="276" r:id="rId13"/>
    <p:sldId id="268" r:id="rId14"/>
    <p:sldId id="277" r:id="rId15"/>
    <p:sldId id="278" r:id="rId16"/>
    <p:sldId id="280" r:id="rId17"/>
    <p:sldId id="281" r:id="rId18"/>
    <p:sldId id="282" r:id="rId19"/>
    <p:sldId id="283" r:id="rId20"/>
    <p:sldId id="284" r:id="rId21"/>
    <p:sldId id="285" r:id="rId22"/>
    <p:sldId id="286" r:id="rId23"/>
    <p:sldId id="288" r:id="rId24"/>
    <p:sldId id="289" r:id="rId25"/>
    <p:sldId id="290" r:id="rId26"/>
    <p:sldId id="291" r:id="rId27"/>
    <p:sldId id="292" r:id="rId28"/>
    <p:sldId id="293" r:id="rId29"/>
    <p:sldId id="294" r:id="rId30"/>
    <p:sldId id="295" r:id="rId31"/>
    <p:sldId id="296" r:id="rId32"/>
    <p:sldId id="297" r:id="rId33"/>
    <p:sldId id="298" r:id="rId34"/>
    <p:sldId id="301" r:id="rId35"/>
    <p:sldId id="302" r:id="rId36"/>
    <p:sldId id="300" r:id="rId37"/>
    <p:sldId id="306" r:id="rId38"/>
    <p:sldId id="303" r:id="rId39"/>
    <p:sldId id="27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67.xml"/><Relationship Id="rId7" Type="http://schemas.openxmlformats.org/officeDocument/2006/relationships/image" Target="../media/image2.png"/><Relationship Id="rId6" Type="http://schemas.openxmlformats.org/officeDocument/2006/relationships/tags" Target="../tags/tag66.xml"/><Relationship Id="rId5" Type="http://schemas.openxmlformats.org/officeDocument/2006/relationships/image" Target="../media/image1.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1.pn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image" Target="../media/image6.png"/><Relationship Id="rId10" Type="http://schemas.openxmlformats.org/officeDocument/2006/relationships/tags" Target="../tags/tag9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3" Type="http://schemas.openxmlformats.org/officeDocument/2006/relationships/image" Target="../media/image5.png"/><Relationship Id="rId12" Type="http://schemas.openxmlformats.org/officeDocument/2006/relationships/tags" Target="../tags/tag104.xml"/><Relationship Id="rId11" Type="http://schemas.openxmlformats.org/officeDocument/2006/relationships/image" Target="../media/image6.png"/><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image" Target="../media/image8.png"/><Relationship Id="rId5" Type="http://schemas.openxmlformats.org/officeDocument/2006/relationships/tags" Target="../tags/tag107.xml"/><Relationship Id="rId4" Type="http://schemas.openxmlformats.org/officeDocument/2006/relationships/image" Target="../media/image7.png"/><Relationship Id="rId3" Type="http://schemas.openxmlformats.org/officeDocument/2006/relationships/tags" Target="../tags/tag106.xml"/><Relationship Id="rId2" Type="http://schemas.openxmlformats.org/officeDocument/2006/relationships/tags" Target="../tags/tag105.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0.png"/><Relationship Id="rId2" Type="http://schemas.openxmlformats.org/officeDocument/2006/relationships/tags" Target="../tags/tag126.xml"/><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png"/><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image" Target="../media/image1.png"/><Relationship Id="rId4" Type="http://schemas.openxmlformats.org/officeDocument/2006/relationships/tags" Target="../tags/tag139.xml"/><Relationship Id="rId3" Type="http://schemas.openxmlformats.org/officeDocument/2006/relationships/image" Target="../media/image11.png"/><Relationship Id="rId2" Type="http://schemas.openxmlformats.org/officeDocument/2006/relationships/tags" Target="../tags/tag138.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image" Target="../media/image2.png"/><Relationship Id="rId10" Type="http://schemas.openxmlformats.org/officeDocument/2006/relationships/tags" Target="../tags/tag14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image" Target="../media/image12.png"/><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image" Target="../media/image14.png"/><Relationship Id="rId2" Type="http://schemas.openxmlformats.org/officeDocument/2006/relationships/tags" Target="../tags/tag175.xml"/><Relationship Id="rId10" Type="http://schemas.openxmlformats.org/officeDocument/2006/relationships/tags" Target="../tags/tag18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image" Target="../media/image15.png"/><Relationship Id="rId2" Type="http://schemas.openxmlformats.org/officeDocument/2006/relationships/tags" Target="../tags/tag183.xml"/><Relationship Id="rId12" Type="http://schemas.openxmlformats.org/officeDocument/2006/relationships/tags" Target="../tags/tag192.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198.xml"/><Relationship Id="rId7" Type="http://schemas.openxmlformats.org/officeDocument/2006/relationships/image" Target="../media/image16.png"/><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0"/>
            <a:ext cx="12192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副标题 2"/>
          <p:cNvSpPr>
            <a:spLocks noGrp="1"/>
          </p:cNvSpPr>
          <p:nvPr userDrawn="1">
            <p:ph type="subTitle" idx="1" hasCustomPrompt="1"/>
            <p:custDataLst>
              <p:tags r:id="rId13"/>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标题 1"/>
          <p:cNvSpPr>
            <a:spLocks noGrp="1"/>
          </p:cNvSpPr>
          <p:nvPr userDrawn="1">
            <p:ph type="ctrTitle" hasCustomPrompt="1"/>
            <p:custDataLst>
              <p:tags r:id="rId14"/>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userDrawn="1">
            <p:ph type="body" sz="quarter" idx="13" hasCustomPrompt="1"/>
            <p:custDataLst>
              <p:tags r:id="rId15"/>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4" name="文本占位符 13"/>
          <p:cNvSpPr>
            <a:spLocks noGrp="1"/>
          </p:cNvSpPr>
          <p:nvPr userDrawn="1">
            <p:ph type="body" sz="quarter" idx="14" hasCustomPrompt="1"/>
            <p:custDataLst>
              <p:tags r:id="rId16"/>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custDataLst>
              <p:tags r:id="rId7"/>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a:off x="0" y="35560"/>
            <a:ext cx="12192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userDrawn="1">
            <p:custDataLst>
              <p:tags r:id="rId12"/>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15482"/>
            <a:ext cx="3649343"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userDrawn="1">
            <p:custDataLst>
              <p:tags r:id="rId7"/>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userDrawn="1">
            <p:custDataLst>
              <p:tags r:id="rId14"/>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15240"/>
            <a:ext cx="12192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a:off x="0" y="6177281"/>
            <a:ext cx="12192000" cy="1165911"/>
          </a:xfrm>
          <a:prstGeom prst="rect">
            <a:avLst/>
          </a:prstGeom>
        </p:spPr>
      </p:pic>
      <p:pic>
        <p:nvPicPr>
          <p:cNvPr id="6" name="图片 5"/>
          <p:cNvPicPr>
            <a:picLocks noChangeAspect="1"/>
          </p:cNvPicPr>
          <p:nvPr userDrawn="1">
            <p:custDataLst>
              <p:tags r:id="rId4"/>
            </p:custDataLst>
          </p:nvPr>
        </p:nvPicPr>
        <p:blipFill>
          <a:blip r:embed="rId5"/>
          <a:stretch>
            <a:fillRect/>
          </a:stretch>
        </p:blipFill>
        <p:spPr>
          <a:xfrm>
            <a:off x="0" y="35560"/>
            <a:ext cx="12192000" cy="2046605"/>
          </a:xfrm>
          <a:prstGeom prst="rect">
            <a:avLst/>
          </a:prstGeom>
        </p:spPr>
      </p:pic>
      <p:sp>
        <p:nvSpPr>
          <p:cNvPr id="2" name="标题 1"/>
          <p:cNvSpPr>
            <a:spLocks noGrp="1"/>
          </p:cNvSpPr>
          <p:nvPr>
            <p:ph type="title" hasCustomPrompt="1"/>
            <p:custDataLst>
              <p:tags r:id="rId6"/>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userDrawn="1">
            <p:custDataLst>
              <p:tags r:id="rId10"/>
            </p:custDataLst>
          </p:nvPr>
        </p:nvPicPr>
        <p:blipFill rotWithShape="1">
          <a:blip r:embed="rId11"/>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12"/>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userDrawn="1">
            <p:custDataLst>
              <p:tags r:id="rId6"/>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pitchFamily="3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3810" y="0"/>
            <a:ext cx="12192000" cy="1975485"/>
          </a:xfrm>
          <a:prstGeom prst="rect">
            <a:avLst/>
          </a:prstGeom>
        </p:spPr>
      </p:pic>
      <p:sp>
        <p:nvSpPr>
          <p:cNvPr id="13" name="矩形 12"/>
          <p:cNvSpPr/>
          <p:nvPr userDrawn="1">
            <p:custDataLst>
              <p:tags r:id="rId4"/>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0" y="6242387"/>
            <a:ext cx="12192000" cy="1231226"/>
          </a:xfrm>
          <a:prstGeom prst="rect">
            <a:avLst/>
          </a:prstGeom>
        </p:spPr>
      </p:pic>
      <p:sp>
        <p:nvSpPr>
          <p:cNvPr id="15" name="矩形 14"/>
          <p:cNvSpPr/>
          <p:nvPr userDrawn="1">
            <p:custDataLst>
              <p:tags r:id="rId4"/>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4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4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4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4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userDrawn="1">
            <p:custDataLst>
              <p:tags r:id="rId6"/>
            </p:custDataLst>
          </p:nvPr>
        </p:nvPicPr>
        <p:blipFill rotWithShape="1">
          <a:blip r:embed="rId7"/>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10"/>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06.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slideLayout" Target="../slideLayouts/slideLayout13.xml"/><Relationship Id="rId19" Type="http://schemas.openxmlformats.org/officeDocument/2006/relationships/tags" Target="../tags/tag201.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10.xml"/><Relationship Id="rId4" Type="http://schemas.openxmlformats.org/officeDocument/2006/relationships/image" Target="../media/image18.png"/><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tags" Target="../tags/tag260.xml"/><Relationship Id="rId5" Type="http://schemas.openxmlformats.org/officeDocument/2006/relationships/image" Target="../media/image18.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259.xml"/><Relationship Id="rId1" Type="http://schemas.openxmlformats.org/officeDocument/2006/relationships/tags" Target="../tags/tag25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tags" Target="../tags/tag263.xml"/><Relationship Id="rId5" Type="http://schemas.openxmlformats.org/officeDocument/2006/relationships/image" Target="../media/image18.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262.xml"/><Relationship Id="rId1" Type="http://schemas.openxmlformats.org/officeDocument/2006/relationships/tags" Target="../tags/tag26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4.xml"/><Relationship Id="rId4" Type="http://schemas.openxmlformats.org/officeDocument/2006/relationships/tags" Target="../tags/tag266.xml"/><Relationship Id="rId3" Type="http://schemas.openxmlformats.org/officeDocument/2006/relationships/image" Target="../media/image18.png"/><Relationship Id="rId2" Type="http://schemas.openxmlformats.org/officeDocument/2006/relationships/tags" Target="../tags/tag265.xml"/><Relationship Id="rId1" Type="http://schemas.openxmlformats.org/officeDocument/2006/relationships/tags" Target="../tags/tag264.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68.xml"/><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tags" Target="../tags/tag26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70.xml"/><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tags" Target="../tags/tag269.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72.xml"/><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tags" Target="../tags/tag271.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74.xml"/><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tags" Target="../tags/tag27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76.xml"/><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tags" Target="../tags/tag275.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78.xml"/><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tags" Target="../tags/tag27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80.xml"/><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tags" Target="../tags/tag279.xml"/></Relationships>
</file>

<file path=ppt/slides/_rels/slide2.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1" Type="http://schemas.openxmlformats.org/officeDocument/2006/relationships/slideLayout" Target="../slideLayouts/slideLayout17.xml"/><Relationship Id="rId20" Type="http://schemas.openxmlformats.org/officeDocument/2006/relationships/tags" Target="../tags/tag229.xml"/><Relationship Id="rId2" Type="http://schemas.openxmlformats.org/officeDocument/2006/relationships/tags" Target="../tags/tag212.xml"/><Relationship Id="rId19" Type="http://schemas.openxmlformats.org/officeDocument/2006/relationships/image" Target="../media/image18.png"/><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82.xml"/><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tags" Target="../tags/tag281.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88.xml"/><Relationship Id="rId6" Type="http://schemas.openxmlformats.org/officeDocument/2006/relationships/image" Target="../media/image18.png"/><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tags" Target="../tags/tag291.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18.png"/><Relationship Id="rId2" Type="http://schemas.openxmlformats.org/officeDocument/2006/relationships/tags" Target="../tags/tag290.xml"/><Relationship Id="rId1" Type="http://schemas.openxmlformats.org/officeDocument/2006/relationships/tags" Target="../tags/tag289.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6.xml"/><Relationship Id="rId7" Type="http://schemas.openxmlformats.org/officeDocument/2006/relationships/tags" Target="../tags/tag29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18.png"/><Relationship Id="rId2" Type="http://schemas.openxmlformats.org/officeDocument/2006/relationships/tags" Target="../tags/tag293.xml"/><Relationship Id="rId1" Type="http://schemas.openxmlformats.org/officeDocument/2006/relationships/tags" Target="../tags/tag292.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96.xml"/><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tags" Target="../tags/tag295.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298.xml"/><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tags" Target="../tags/tag29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00.xml"/><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tags" Target="../tags/tag299.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tags" Target="../tags/tag303.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18.png"/><Relationship Id="rId2" Type="http://schemas.openxmlformats.org/officeDocument/2006/relationships/tags" Target="../tags/tag302.xml"/><Relationship Id="rId1" Type="http://schemas.openxmlformats.org/officeDocument/2006/relationships/tags" Target="../tags/tag301.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309.xml"/><Relationship Id="rId6" Type="http://schemas.openxmlformats.org/officeDocument/2006/relationships/image" Target="../media/image18.png"/><Relationship Id="rId5" Type="http://schemas.openxmlformats.org/officeDocument/2006/relationships/tags" Target="../tags/tag308.xml"/><Relationship Id="rId4" Type="http://schemas.openxmlformats.org/officeDocument/2006/relationships/tags" Target="../tags/tag307.xml"/><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4.xml"/><Relationship Id="rId4" Type="http://schemas.openxmlformats.org/officeDocument/2006/relationships/tags" Target="../tags/tag312.xml"/><Relationship Id="rId3" Type="http://schemas.openxmlformats.org/officeDocument/2006/relationships/image" Target="../media/image18.png"/><Relationship Id="rId2" Type="http://schemas.openxmlformats.org/officeDocument/2006/relationships/tags" Target="../tags/tag311.xml"/><Relationship Id="rId1" Type="http://schemas.openxmlformats.org/officeDocument/2006/relationships/tags" Target="../tags/tag310.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35.xml"/><Relationship Id="rId6" Type="http://schemas.openxmlformats.org/officeDocument/2006/relationships/image" Target="../media/image18.png"/><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14.xml"/><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tags" Target="../tags/tag313.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16.xml"/><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tags" Target="../tags/tag315.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18.xml"/><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tags" Target="../tags/tag317.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20.xml"/><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tags" Target="../tags/tag319.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322.xml"/><Relationship Id="rId3" Type="http://schemas.openxmlformats.org/officeDocument/2006/relationships/image" Target="../media/image45.png"/><Relationship Id="rId2" Type="http://schemas.openxmlformats.org/officeDocument/2006/relationships/image" Target="../media/image18.png"/><Relationship Id="rId1" Type="http://schemas.openxmlformats.org/officeDocument/2006/relationships/tags" Target="../tags/tag321.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324.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tags" Target="../tags/tag32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tags" Target="../tags/tag328.xml"/><Relationship Id="rId4" Type="http://schemas.openxmlformats.org/officeDocument/2006/relationships/image" Target="../media/image18.png"/><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38.xml"/><Relationship Id="rId3" Type="http://schemas.openxmlformats.org/officeDocument/2006/relationships/image" Target="../media/image18.png"/><Relationship Id="rId2" Type="http://schemas.openxmlformats.org/officeDocument/2006/relationships/tags" Target="../tags/tag237.xml"/><Relationship Id="rId1" Type="http://schemas.openxmlformats.org/officeDocument/2006/relationships/tags" Target="../tags/tag23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4.xml"/><Relationship Id="rId4" Type="http://schemas.openxmlformats.org/officeDocument/2006/relationships/tags" Target="../tags/tag241.xml"/><Relationship Id="rId3" Type="http://schemas.openxmlformats.org/officeDocument/2006/relationships/image" Target="../media/image18.png"/><Relationship Id="rId2" Type="http://schemas.openxmlformats.org/officeDocument/2006/relationships/tags" Target="../tags/tag240.xml"/><Relationship Id="rId1" Type="http://schemas.openxmlformats.org/officeDocument/2006/relationships/tags" Target="../tags/tag23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245.xml"/><Relationship Id="rId4" Type="http://schemas.openxmlformats.org/officeDocument/2006/relationships/image" Target="../media/image18.png"/><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51.xml"/><Relationship Id="rId6" Type="http://schemas.openxmlformats.org/officeDocument/2006/relationships/image" Target="../media/image18.png"/><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image" Target="../media/image18.png"/><Relationship Id="rId1" Type="http://schemas.openxmlformats.org/officeDocument/2006/relationships/tags" Target="../tags/tag25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4.xml"/><Relationship Id="rId4" Type="http://schemas.openxmlformats.org/officeDocument/2006/relationships/tags" Target="../tags/tag257.xml"/><Relationship Id="rId3" Type="http://schemas.openxmlformats.org/officeDocument/2006/relationships/image" Target="../media/image18.png"/><Relationship Id="rId2" Type="http://schemas.openxmlformats.org/officeDocument/2006/relationships/tags" Target="../tags/tag256.xml"/><Relationship Id="rId1" Type="http://schemas.openxmlformats.org/officeDocument/2006/relationships/tags" Target="../tags/tag2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custDataLst>
              <p:tags r:id="rId1"/>
            </p:custDataLst>
          </p:nvPr>
        </p:nvSpPr>
        <p:spPr>
          <a:xfrm>
            <a:off x="933450" y="2769235"/>
            <a:ext cx="10325100" cy="1151255"/>
          </a:xfrm>
        </p:spPr>
        <p:txBody>
          <a:bodyPr>
            <a:normAutofit fontScale="90000"/>
          </a:bodyPr>
          <a:lstStyle/>
          <a:p>
            <a:r>
              <a:rPr lang="en-US" altLang="zh-CN" dirty="0"/>
              <a:t>Machine-Level Programming—Control</a:t>
            </a:r>
            <a:endParaRPr lang="en-US" altLang="zh-CN" dirty="0"/>
          </a:p>
        </p:txBody>
      </p:sp>
      <p:sp>
        <p:nvSpPr>
          <p:cNvPr id="10" name="文本占位符 9"/>
          <p:cNvSpPr>
            <a:spLocks noGrp="1"/>
          </p:cNvSpPr>
          <p:nvPr>
            <p:ph type="body" sz="quarter" idx="13"/>
            <p:custDataLst>
              <p:tags r:id="rId2"/>
            </p:custDataLst>
          </p:nvPr>
        </p:nvSpPr>
        <p:spPr>
          <a:xfrm>
            <a:off x="9014459" y="6285991"/>
            <a:ext cx="1383093" cy="474726"/>
          </a:xfrm>
        </p:spPr>
        <p:txBody>
          <a:bodyPr/>
          <a:lstStyle/>
          <a:p>
            <a:r>
              <a:rPr lang="zh-CN" altLang="en-US" dirty="0"/>
              <a:t>张荟萱</a:t>
            </a:r>
            <a:endParaRPr lang="zh-CN" altLang="en-US" dirty="0"/>
          </a:p>
        </p:txBody>
      </p:sp>
      <p:sp>
        <p:nvSpPr>
          <p:cNvPr id="11" name="文本占位符 10"/>
          <p:cNvSpPr>
            <a:spLocks noGrp="1"/>
          </p:cNvSpPr>
          <p:nvPr>
            <p:ph type="body" sz="quarter" idx="14"/>
            <p:custDataLst>
              <p:tags r:id="rId3"/>
            </p:custDataLst>
          </p:nvPr>
        </p:nvSpPr>
        <p:spPr>
          <a:xfrm>
            <a:off x="10477500" y="6285991"/>
            <a:ext cx="1383092" cy="474726"/>
          </a:xfrm>
          <a:ln>
            <a:noFill/>
          </a:ln>
        </p:spPr>
        <p:txBody>
          <a:bodyPr/>
          <a:lstStyle/>
          <a:p>
            <a:r>
              <a:rPr lang="en-US" altLang="zh-CN" dirty="0"/>
              <a:t>2021.10.12</a:t>
            </a:r>
            <a:endParaRPr lang="en-US" altLang="zh-CN" dirty="0"/>
          </a:p>
        </p:txBody>
      </p:sp>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6420" y="57407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用条件控制实现条件分支</a:t>
            </a:r>
            <a:endParaRPr lang="zh-CN" altLang="zh-CN" dirty="0">
              <a:solidFill>
                <a:schemeClr val="tx1">
                  <a:lumMod val="85000"/>
                  <a:lumOff val="15000"/>
                </a:schemeClr>
              </a:solidFill>
            </a:endParaRPr>
          </a:p>
        </p:txBody>
      </p:sp>
      <p:sp>
        <p:nvSpPr>
          <p:cNvPr id="6" name="文本占位符 5"/>
          <p:cNvSpPr>
            <a:spLocks noGrp="1"/>
          </p:cNvSpPr>
          <p:nvPr>
            <p:ph type="body" sz="quarter" idx="13"/>
            <p:custDataLst>
              <p:tags r:id="rId2"/>
            </p:custDataLst>
          </p:nvPr>
        </p:nvSpPr>
        <p:spPr/>
        <p:txBody>
          <a:bodyPr>
            <a:noAutofit/>
          </a:bodyPr>
          <a:lstStyle/>
          <a:p>
            <a:pPr marL="0" indent="0">
              <a:buNone/>
            </a:pPr>
            <a:r>
              <a:rPr lang="zh-CN" altLang="en-US" sz="2800" dirty="0">
                <a:solidFill>
                  <a:schemeClr val="tx1">
                    <a:lumMod val="85000"/>
                    <a:lumOff val="15000"/>
                  </a:schemeClr>
                </a:solidFill>
              </a:rPr>
              <a:t>用条件控制实现条件分支的方式类似在</a:t>
            </a:r>
            <a:r>
              <a:rPr lang="en-US" altLang="zh-CN" sz="2800" dirty="0">
                <a:solidFill>
                  <a:schemeClr val="tx1">
                    <a:lumMod val="85000"/>
                    <a:lumOff val="15000"/>
                  </a:schemeClr>
                </a:solidFill>
              </a:rPr>
              <a:t>C</a:t>
            </a:r>
            <a:r>
              <a:rPr lang="zh-CN" altLang="en-US" sz="2800" dirty="0">
                <a:solidFill>
                  <a:schemeClr val="tx1">
                    <a:lumMod val="85000"/>
                    <a:lumOff val="15000"/>
                  </a:schemeClr>
                </a:solidFill>
              </a:rPr>
              <a:t>语言中使用</a:t>
            </a:r>
            <a:r>
              <a:rPr lang="en-US" altLang="zh-CN" sz="2800" b="1" dirty="0">
                <a:solidFill>
                  <a:srgbClr val="FF0000"/>
                </a:solidFill>
              </a:rPr>
              <a:t>goto</a:t>
            </a:r>
            <a:r>
              <a:rPr lang="zh-CN" altLang="en-US" sz="2800" dirty="0">
                <a:solidFill>
                  <a:schemeClr val="tx1">
                    <a:lumMod val="85000"/>
                    <a:lumOff val="15000"/>
                  </a:schemeClr>
                </a:solidFill>
              </a:rPr>
              <a:t>语句。</a:t>
            </a:r>
            <a:endParaRPr lang="zh-CN" altLang="en-US" sz="2800" dirty="0">
              <a:solidFill>
                <a:schemeClr val="tx1">
                  <a:lumMod val="85000"/>
                  <a:lumOff val="15000"/>
                </a:schemeClr>
              </a:solidFill>
            </a:endParaRPr>
          </a:p>
        </p:txBody>
      </p:sp>
      <p:pic>
        <p:nvPicPr>
          <p:cNvPr id="3" name="图片 2" descr="]891[YQO[S_`8K}ZHD68@ND"/>
          <p:cNvPicPr>
            <a:picLocks noChangeAspect="1"/>
          </p:cNvPicPr>
          <p:nvPr/>
        </p:nvPicPr>
        <p:blipFill>
          <a:blip r:embed="rId3"/>
          <a:stretch>
            <a:fillRect/>
          </a:stretch>
        </p:blipFill>
        <p:spPr>
          <a:xfrm>
            <a:off x="6281420" y="2981325"/>
            <a:ext cx="5684520" cy="3378200"/>
          </a:xfrm>
          <a:prstGeom prst="rect">
            <a:avLst/>
          </a:prstGeom>
        </p:spPr>
      </p:pic>
      <p:pic>
        <p:nvPicPr>
          <p:cNvPr id="4" name="图片 3" descr="PY%HUI%G3~`(2U_%~{VNJ[K"/>
          <p:cNvPicPr>
            <a:picLocks noChangeAspect="1"/>
          </p:cNvPicPr>
          <p:nvPr/>
        </p:nvPicPr>
        <p:blipFill>
          <a:blip r:embed="rId4"/>
          <a:stretch>
            <a:fillRect/>
          </a:stretch>
        </p:blipFill>
        <p:spPr>
          <a:xfrm>
            <a:off x="521970" y="3804285"/>
            <a:ext cx="5049520" cy="173291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用条件传送实现条件分支</a:t>
            </a:r>
            <a:endParaRPr lang="zh-CN" altLang="zh-CN" dirty="0">
              <a:solidFill>
                <a:schemeClr val="tx1">
                  <a:lumMod val="85000"/>
                  <a:lumOff val="15000"/>
                </a:schemeClr>
              </a:solidFill>
            </a:endParaRPr>
          </a:p>
        </p:txBody>
      </p:sp>
      <p:graphicFrame>
        <p:nvGraphicFramePr>
          <p:cNvPr id="2" name="表格 1"/>
          <p:cNvGraphicFramePr/>
          <p:nvPr>
            <p:custDataLst>
              <p:tags r:id="rId2"/>
            </p:custDataLst>
          </p:nvPr>
        </p:nvGraphicFramePr>
        <p:xfrm>
          <a:off x="158115" y="1539875"/>
          <a:ext cx="6033770" cy="4996180"/>
        </p:xfrm>
        <a:graphic>
          <a:graphicData uri="http://schemas.openxmlformats.org/drawingml/2006/table">
            <a:tbl>
              <a:tblPr firstRow="1" bandRow="1">
                <a:tableStyleId>{5940675A-B579-460E-94D1-54222C63F5DA}</a:tableStyleId>
              </a:tblPr>
              <a:tblGrid>
                <a:gridCol w="531495"/>
                <a:gridCol w="1712595"/>
                <a:gridCol w="3789680"/>
              </a:tblGrid>
              <a:tr h="848360">
                <a:tc rowSpan="6">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按条件传送</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altLang="zh-CN" sz="2000">
                          <a:latin typeface="宋体" panose="02010600030101010101" pitchFamily="2" charset="-122"/>
                          <a:ea typeface="宋体" panose="02010600030101010101" pitchFamily="2" charset="-122"/>
                        </a:rPr>
                        <a:t> </a:t>
                      </a:r>
                      <a:endParaRPr lang="en-US" altLang="zh-CN" sz="2000">
                        <a:latin typeface="宋体" panose="02010600030101010101" pitchFamily="2" charset="-122"/>
                        <a:ea typeface="宋体" panose="02010600030101010101" pitchFamily="2" charset="-122"/>
                      </a:endParaRPr>
                    </a:p>
                    <a:p>
                      <a:pPr indent="0">
                        <a:buNone/>
                      </a:pPr>
                      <a:r>
                        <a:rPr lang="en-US" altLang="zh-CN" sz="2000">
                          <a:latin typeface="宋体" panose="02010600030101010101" pitchFamily="2" charset="-122"/>
                          <a:ea typeface="宋体" panose="02010600030101010101" pitchFamily="2" charset="-122"/>
                        </a:rPr>
                        <a:t> </a:t>
                      </a:r>
                      <a:endParaRPr lang="en-US" altLang="zh-CN" sz="2000">
                        <a:latin typeface="宋体" panose="02010600030101010101" pitchFamily="2" charset="-122"/>
                        <a:ea typeface="宋体" panose="02010600030101010101" pitchFamily="2" charset="-122"/>
                      </a:endParaRPr>
                    </a:p>
                    <a:p>
                      <a:pPr indent="0">
                        <a:buNone/>
                      </a:pPr>
                      <a:r>
                        <a:rPr lang="en-US" altLang="zh-CN" sz="2000">
                          <a:latin typeface="宋体" panose="02010600030101010101" pitchFamily="2" charset="-122"/>
                          <a:ea typeface="宋体" panose="02010600030101010101" pitchFamily="2" charset="-122"/>
                        </a:rPr>
                        <a:t> </a:t>
                      </a:r>
                      <a:endParaRPr lang="en-US" altLang="zh-CN" sz="2000">
                        <a:latin typeface="宋体" panose="02010600030101010101" pitchFamily="2" charset="-122"/>
                        <a:ea typeface="宋体" panose="02010600030101010101" pitchFamily="2" charset="-122"/>
                      </a:endParaRPr>
                    </a:p>
                    <a:p>
                      <a:pPr indent="0">
                        <a:buNone/>
                      </a:pPr>
                      <a:r>
                        <a:rPr lang="en-US" altLang="zh-CN" sz="2000">
                          <a:latin typeface="宋体" panose="02010600030101010101" pitchFamily="2" charset="-122"/>
                          <a:ea typeface="宋体" panose="02010600030101010101" pitchFamily="2" charset="-122"/>
                        </a:rPr>
                        <a:t> </a:t>
                      </a:r>
                      <a:endParaRPr lang="en-US" altLang="zh-CN" sz="2000">
                        <a:latin typeface="宋体" panose="02010600030101010101" pitchFamily="2" charset="-122"/>
                        <a:ea typeface="宋体" panose="02010600030101010101" pitchFamily="2" charset="-122"/>
                      </a:endParaRPr>
                    </a:p>
                    <a:p>
                      <a:pPr indent="0">
                        <a:buNone/>
                      </a:pPr>
                      <a:r>
                        <a:rPr lang="en-US" altLang="zh-CN" sz="2000">
                          <a:latin typeface="宋体" panose="02010600030101010101" pitchFamily="2" charset="-122"/>
                          <a:ea typeface="宋体" panose="02010600030101010101" pitchFamily="2" charset="-122"/>
                        </a:rPr>
                        <a:t> </a:t>
                      </a:r>
                      <a:endParaRPr 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Cmov(n)e/</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cmov(n)z </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当（不）为0时进行A-&gt;B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418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Cmov(n)s 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当（不）为负数时进行 A-&gt;B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278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Cmovg(e)/</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cmovnl[e] </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当大于（大于等于）时进行A-&gt;B（有符号）</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34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Cmovl(e)/</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cmovng[e] </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当小于（小于等于）时进行A-&gt;B（有符号）</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278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Cmova(e)/</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cmovnb[e] </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当超过（超过或相等）时进行A-&gt;B（无符号）</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278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Cmovb(e)/</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cmovna[e] </a:t>
                      </a:r>
                      <a:endParaRPr lang="en-US" sz="20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0">
                          <a:latin typeface="宋体" panose="02010600030101010101" pitchFamily="2" charset="-122"/>
                          <a:ea typeface="宋体" panose="02010600030101010101" pitchFamily="2" charset="-122"/>
                          <a:cs typeface="宋体" panose="02010600030101010101" pitchFamily="2" charset="-122"/>
                        </a:rPr>
                        <a:t>A 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当低于（低于或相等）时进行A-&gt;B（无符号）</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 name="图片 6" descr="K9@AR~LFV~Z0JS1[$XF0)$0"/>
          <p:cNvPicPr>
            <a:picLocks noChangeAspect="1"/>
          </p:cNvPicPr>
          <p:nvPr/>
        </p:nvPicPr>
        <p:blipFill>
          <a:blip r:embed="rId3"/>
          <a:stretch>
            <a:fillRect/>
          </a:stretch>
        </p:blipFill>
        <p:spPr>
          <a:xfrm>
            <a:off x="6398895" y="2594610"/>
            <a:ext cx="5679440" cy="878205"/>
          </a:xfrm>
          <a:prstGeom prst="rect">
            <a:avLst/>
          </a:prstGeom>
        </p:spPr>
      </p:pic>
      <p:pic>
        <p:nvPicPr>
          <p:cNvPr id="8" name="图片 7" descr="ZYO}]G6TONRR}(`T$4Z$2}G"/>
          <p:cNvPicPr>
            <a:picLocks noChangeAspect="1"/>
          </p:cNvPicPr>
          <p:nvPr/>
        </p:nvPicPr>
        <p:blipFill>
          <a:blip r:embed="rId4"/>
          <a:stretch>
            <a:fillRect/>
          </a:stretch>
        </p:blipFill>
        <p:spPr>
          <a:xfrm>
            <a:off x="6726555" y="3576955"/>
            <a:ext cx="4996815" cy="266509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81600" y="386870"/>
            <a:ext cx="9626400" cy="723600"/>
          </a:xfrm>
        </p:spPr>
        <p:txBody>
          <a:bodyPr>
            <a:normAutofit/>
          </a:bodyPr>
          <a:lstStyle/>
          <a:p>
            <a:r>
              <a:rPr lang="zh-CN" altLang="zh-CN" dirty="0"/>
              <a:t>关于这两种条件控制方式的一些说明</a:t>
            </a:r>
            <a:endParaRPr lang="zh-CN" altLang="zh-CN" dirty="0"/>
          </a:p>
        </p:txBody>
      </p:sp>
      <p:sp>
        <p:nvSpPr>
          <p:cNvPr id="4" name="内容占位符 3"/>
          <p:cNvSpPr>
            <a:spLocks noGrp="1"/>
          </p:cNvSpPr>
          <p:nvPr>
            <p:ph sz="quarter" idx="13"/>
            <p:custDataLst>
              <p:tags r:id="rId2"/>
            </p:custDataLst>
          </p:nvPr>
        </p:nvSpPr>
        <p:spPr>
          <a:xfrm>
            <a:off x="571500" y="1110615"/>
            <a:ext cx="11127105" cy="5230495"/>
          </a:xfrm>
        </p:spPr>
        <p:txBody>
          <a:bodyPr>
            <a:normAutofit lnSpcReduction="20000"/>
          </a:bodyPr>
          <a:lstStyle/>
          <a:p>
            <a:pPr marL="0" indent="0" fontAlgn="auto">
              <a:lnSpc>
                <a:spcPct val="180000"/>
              </a:lnSpc>
              <a:buNone/>
            </a:pPr>
            <a:r>
              <a:rPr lang="en-US" altLang="zh-CN" sz="2000" dirty="0">
                <a:solidFill>
                  <a:schemeClr val="tx1"/>
                </a:solidFill>
              </a:rPr>
              <a:t>1.</a:t>
            </a:r>
            <a:r>
              <a:rPr lang="zh-CN" altLang="en-US" sz="2000" dirty="0">
                <a:solidFill>
                  <a:schemeClr val="tx1"/>
                </a:solidFill>
              </a:rPr>
              <a:t>处理器通过流水线的方式来提高性能，只有事先确定待执行的指令才能使指令流水线中充满待执行的指令，如果对条件分支的结果预测错误就要丢掉所有已做的工作导致程序性能严重下降。因而条件传送代码由于不依赖于数据，处理器更容易保持是满的，但是条件传送代码实际上同时执行了</a:t>
            </a:r>
            <a:r>
              <a:rPr lang="en-US" altLang="zh-CN" sz="2000" dirty="0">
                <a:solidFill>
                  <a:schemeClr val="tx1"/>
                </a:solidFill>
              </a:rPr>
              <a:t>then</a:t>
            </a:r>
            <a:r>
              <a:rPr lang="zh-CN" altLang="en-US" sz="2000" dirty="0">
                <a:solidFill>
                  <a:schemeClr val="tx1"/>
                </a:solidFill>
              </a:rPr>
              <a:t>和</a:t>
            </a:r>
            <a:r>
              <a:rPr lang="en-US" altLang="zh-CN" sz="2000" dirty="0">
                <a:solidFill>
                  <a:schemeClr val="tx1"/>
                </a:solidFill>
              </a:rPr>
              <a:t>else</a:t>
            </a:r>
            <a:r>
              <a:rPr lang="zh-CN" altLang="en-US" sz="2000" dirty="0">
                <a:solidFill>
                  <a:schemeClr val="tx1"/>
                </a:solidFill>
              </a:rPr>
              <a:t>两部分的指令，如果这两部分指令都很复杂，那么这反而会带来更大的开销，因此通常</a:t>
            </a:r>
            <a:r>
              <a:rPr lang="zh-CN" altLang="en-US" sz="2000" dirty="0">
                <a:solidFill>
                  <a:srgbClr val="FF0000"/>
                </a:solidFill>
              </a:rPr>
              <a:t>只有两个表达式都很容易计算时，才会使用条件传送指令</a:t>
            </a:r>
            <a:r>
              <a:rPr lang="zh-CN" altLang="en-US" sz="2000" dirty="0">
                <a:solidFill>
                  <a:schemeClr val="tx1"/>
                </a:solidFill>
              </a:rPr>
              <a:t>。</a:t>
            </a:r>
            <a:endParaRPr lang="zh-CN" altLang="en-US" sz="2000" dirty="0">
              <a:solidFill>
                <a:schemeClr val="tx1"/>
              </a:solidFill>
            </a:endParaRPr>
          </a:p>
          <a:p>
            <a:pPr marL="0" indent="0" fontAlgn="auto">
              <a:lnSpc>
                <a:spcPct val="180000"/>
              </a:lnSpc>
              <a:buNone/>
            </a:pPr>
            <a:r>
              <a:rPr lang="en-US" altLang="zh-CN" sz="2000" dirty="0">
                <a:solidFill>
                  <a:schemeClr val="tx1"/>
                </a:solidFill>
              </a:rPr>
              <a:t>2.</a:t>
            </a:r>
            <a:r>
              <a:rPr lang="zh-CN" altLang="en-US" sz="2000" dirty="0">
                <a:solidFill>
                  <a:schemeClr val="tx1"/>
                </a:solidFill>
              </a:rPr>
              <a:t>更严重的问题是，在有一些判断中，在条件不成立时某一表达式是无意义的，如果我们使用条件传送同时计算两个表达式，那么就会遇到无意义的结果，从而产生错误。</a:t>
            </a:r>
            <a:endParaRPr lang="en-US" altLang="zh-CN" sz="2000" dirty="0">
              <a:solidFill>
                <a:schemeClr val="tx1"/>
              </a:solidFill>
            </a:endParaRPr>
          </a:p>
          <a:p>
            <a:pPr marL="0" indent="0" fontAlgn="auto">
              <a:lnSpc>
                <a:spcPct val="180000"/>
              </a:lnSpc>
              <a:buNone/>
            </a:pP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3.</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假设分支预测错误的概率是</a:t>
            </a: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p</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，没有预测错误用时为</a:t>
            </a: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T1</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，预测错误处罚为</a:t>
            </a: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T2</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（即在预测错误时程序运行时间为</a:t>
            </a: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T1+T2)</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，则执行代码的平均时间为</a:t>
            </a: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T=T1+pT2</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，这样在其中一些量已知时可以计算出另一些量。</a:t>
            </a:r>
            <a:endPar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2" name="图片 1" descr="NQ]J7ZDQ9ULF5UA`[CPHC~Q"/>
          <p:cNvPicPr>
            <a:picLocks noChangeAspect="1"/>
          </p:cNvPicPr>
          <p:nvPr/>
        </p:nvPicPr>
        <p:blipFill>
          <a:blip r:embed="rId2"/>
          <a:stretch>
            <a:fillRect/>
          </a:stretch>
        </p:blipFill>
        <p:spPr>
          <a:xfrm>
            <a:off x="327660" y="1972945"/>
            <a:ext cx="11544935" cy="452501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3" name="图片 2" descr="V3TZTU~]7SJMK5_]T}FJ$3U"/>
          <p:cNvPicPr>
            <a:picLocks noChangeAspect="1"/>
          </p:cNvPicPr>
          <p:nvPr/>
        </p:nvPicPr>
        <p:blipFill>
          <a:blip r:embed="rId2"/>
          <a:stretch>
            <a:fillRect/>
          </a:stretch>
        </p:blipFill>
        <p:spPr>
          <a:xfrm>
            <a:off x="209550" y="1762125"/>
            <a:ext cx="11781790" cy="463423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2" name="图片 1" descr="P`Q{183SRZT~MLG7U9QSU3K"/>
          <p:cNvPicPr>
            <a:picLocks noChangeAspect="1"/>
          </p:cNvPicPr>
          <p:nvPr/>
        </p:nvPicPr>
        <p:blipFill>
          <a:blip r:embed="rId2"/>
          <a:stretch>
            <a:fillRect/>
          </a:stretch>
        </p:blipFill>
        <p:spPr>
          <a:xfrm>
            <a:off x="65405" y="1628140"/>
            <a:ext cx="12061190" cy="472694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3" name="图片 2" descr="HG8~`KS2$VMC$~%1E_@}TOC"/>
          <p:cNvPicPr>
            <a:picLocks noChangeAspect="1"/>
          </p:cNvPicPr>
          <p:nvPr/>
        </p:nvPicPr>
        <p:blipFill>
          <a:blip r:embed="rId2"/>
          <a:stretch>
            <a:fillRect/>
          </a:stretch>
        </p:blipFill>
        <p:spPr>
          <a:xfrm>
            <a:off x="87630" y="1407795"/>
            <a:ext cx="12024995" cy="471551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2" name="图片 1" descr="2FD~XYXTH)N7UM@P(2{F6EJ"/>
          <p:cNvPicPr>
            <a:picLocks noChangeAspect="1"/>
          </p:cNvPicPr>
          <p:nvPr/>
        </p:nvPicPr>
        <p:blipFill>
          <a:blip r:embed="rId2"/>
          <a:stretch>
            <a:fillRect/>
          </a:stretch>
        </p:blipFill>
        <p:spPr>
          <a:xfrm>
            <a:off x="323850" y="1407795"/>
            <a:ext cx="11868150" cy="464248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3" name="图片 2" descr="L@C(SLZCI))$3H)3%P33QEX"/>
          <p:cNvPicPr>
            <a:picLocks noChangeAspect="1"/>
          </p:cNvPicPr>
          <p:nvPr/>
        </p:nvPicPr>
        <p:blipFill>
          <a:blip r:embed="rId2"/>
          <a:stretch>
            <a:fillRect/>
          </a:stretch>
        </p:blipFill>
        <p:spPr>
          <a:xfrm>
            <a:off x="4445" y="1506855"/>
            <a:ext cx="12192000" cy="473710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2" name="图片 1" descr="_WFN77FCMY[LIZT{1NH8{VS"/>
          <p:cNvPicPr>
            <a:picLocks noChangeAspect="1"/>
          </p:cNvPicPr>
          <p:nvPr/>
        </p:nvPicPr>
        <p:blipFill>
          <a:blip r:embed="rId2"/>
          <a:stretch>
            <a:fillRect/>
          </a:stretch>
        </p:blipFill>
        <p:spPr>
          <a:xfrm>
            <a:off x="4445" y="1546860"/>
            <a:ext cx="12192000" cy="4737100"/>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852420" y="2890520"/>
            <a:ext cx="2001524" cy="549239"/>
            <a:chOff x="2852737" y="2423976"/>
            <a:chExt cx="2001524" cy="549099"/>
          </a:xfrm>
        </p:grpSpPr>
        <p:sp>
          <p:nvSpPr>
            <p:cNvPr id="5" name="文本框 4"/>
            <p:cNvSpPr txBox="1"/>
            <p:nvPr>
              <p:custDataLst>
                <p:tags r:id="rId2"/>
              </p:custDataLst>
            </p:nvPr>
          </p:nvSpPr>
          <p:spPr>
            <a:xfrm>
              <a:off x="3358836" y="2423976"/>
              <a:ext cx="1495425" cy="460375"/>
            </a:xfrm>
            <a:prstGeom prst="rect">
              <a:avLst/>
            </a:prstGeom>
            <a:noFill/>
          </p:spPr>
          <p:txBody>
            <a:bodyPr wrap="square" rtlCol="0">
              <a:noAutofit/>
            </a:bodyPr>
            <a:lstStyle/>
            <a:p>
              <a:pPr algn="dist"/>
              <a:r>
                <a:rPr lang="zh-CN" altLang="en-US" sz="31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rPr>
                <a:t>条件码</a:t>
              </a:r>
              <a:endParaRPr lang="zh-CN" altLang="en-US" sz="31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grpSp>
          <p:nvGrpSpPr>
            <p:cNvPr id="11" name="组合 10"/>
            <p:cNvGrpSpPr/>
            <p:nvPr/>
          </p:nvGrpSpPr>
          <p:grpSpPr>
            <a:xfrm>
              <a:off x="2852737" y="2505075"/>
              <a:ext cx="495937" cy="468000"/>
              <a:chOff x="2609850" y="2209800"/>
              <a:chExt cx="495937" cy="468000"/>
            </a:xfrm>
          </p:grpSpPr>
          <p:sp>
            <p:nvSpPr>
              <p:cNvPr id="7" name="椭圆 6"/>
              <p:cNvSpPr/>
              <p:nvPr>
                <p:custDataLst>
                  <p:tags r:id="rId3"/>
                </p:custDataLst>
              </p:nvPr>
            </p:nvSpPr>
            <p:spPr>
              <a:xfrm>
                <a:off x="2609850" y="220980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endParaRPr lang="zh-CN" altLang="en-US">
                  <a:solidFill>
                    <a:schemeClr val="accent1"/>
                  </a:solidFill>
                  <a:latin typeface="Arial" panose="020B0604020202020204" pitchFamily="34" charset="0"/>
                  <a:ea typeface="微软雅黑" panose="020B0503020204020204" pitchFamily="34" charset="-122"/>
                </a:endParaRPr>
              </a:p>
            </p:txBody>
          </p:sp>
          <p:sp>
            <p:nvSpPr>
              <p:cNvPr id="8" name="文本框 7"/>
              <p:cNvSpPr txBox="1"/>
              <p:nvPr>
                <p:custDataLst>
                  <p:tags r:id="rId4"/>
                </p:custDataLst>
              </p:nvPr>
            </p:nvSpPr>
            <p:spPr>
              <a:xfrm>
                <a:off x="2620012" y="2259134"/>
                <a:ext cx="485775" cy="369332"/>
              </a:xfrm>
              <a:prstGeom prst="rect">
                <a:avLst/>
              </a:prstGeom>
              <a:noFill/>
            </p:spPr>
            <p:txBody>
              <a:bodyPr wrap="square" rtlCol="0">
                <a:normAutofit/>
              </a:bodyPr>
              <a:lstStyle/>
              <a:p>
                <a:r>
                  <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3" name="组合 12"/>
          <p:cNvGrpSpPr/>
          <p:nvPr>
            <p:custDataLst>
              <p:tags r:id="rId5"/>
            </p:custDataLst>
          </p:nvPr>
        </p:nvGrpSpPr>
        <p:grpSpPr>
          <a:xfrm>
            <a:off x="7062470" y="2890520"/>
            <a:ext cx="2528570" cy="549239"/>
            <a:chOff x="2609850" y="2166801"/>
            <a:chExt cx="2528570" cy="549099"/>
          </a:xfrm>
        </p:grpSpPr>
        <p:sp>
          <p:nvSpPr>
            <p:cNvPr id="14" name="文本框 13"/>
            <p:cNvSpPr txBox="1"/>
            <p:nvPr>
              <p:custDataLst>
                <p:tags r:id="rId6"/>
              </p:custDataLst>
            </p:nvPr>
          </p:nvSpPr>
          <p:spPr>
            <a:xfrm>
              <a:off x="3115945" y="2166801"/>
              <a:ext cx="2022475" cy="460258"/>
            </a:xfrm>
            <a:prstGeom prst="rect">
              <a:avLst/>
            </a:prstGeom>
            <a:noFill/>
          </p:spPr>
          <p:txBody>
            <a:bodyPr wrap="square" rtlCol="0">
              <a:noAutofit/>
            </a:bodyPr>
            <a:lstStyle/>
            <a:p>
              <a:pPr algn="dist"/>
              <a:r>
                <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rPr>
                <a:t>跳转语句</a:t>
              </a:r>
              <a:endPar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grpSp>
          <p:nvGrpSpPr>
            <p:cNvPr id="15" name="组合 14"/>
            <p:cNvGrpSpPr/>
            <p:nvPr/>
          </p:nvGrpSpPr>
          <p:grpSpPr>
            <a:xfrm>
              <a:off x="2609850" y="2247900"/>
              <a:ext cx="487049" cy="468000"/>
              <a:chOff x="2609850" y="2209800"/>
              <a:chExt cx="487049" cy="468000"/>
            </a:xfrm>
          </p:grpSpPr>
          <p:sp>
            <p:nvSpPr>
              <p:cNvPr id="17" name="椭圆 16"/>
              <p:cNvSpPr/>
              <p:nvPr>
                <p:custDataLst>
                  <p:tags r:id="rId7"/>
                </p:custDataLst>
              </p:nvPr>
            </p:nvSpPr>
            <p:spPr>
              <a:xfrm>
                <a:off x="2609850" y="2209800"/>
                <a:ext cx="468000" cy="46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endParaRPr lang="zh-CN" altLang="en-US" dirty="0">
                  <a:latin typeface="Arial" panose="020B0604020202020204" pitchFamily="34" charset="0"/>
                  <a:ea typeface="微软雅黑" panose="020B0503020204020204" pitchFamily="34" charset="-122"/>
                </a:endParaRPr>
              </a:p>
            </p:txBody>
          </p:sp>
          <p:sp>
            <p:nvSpPr>
              <p:cNvPr id="18" name="文本框 17"/>
              <p:cNvSpPr txBox="1"/>
              <p:nvPr>
                <p:custDataLst>
                  <p:tags r:id="rId8"/>
                </p:custDataLst>
              </p:nvPr>
            </p:nvSpPr>
            <p:spPr>
              <a:xfrm>
                <a:off x="2611124" y="2259134"/>
                <a:ext cx="485775" cy="369332"/>
              </a:xfrm>
              <a:prstGeom prst="rect">
                <a:avLst/>
              </a:prstGeom>
              <a:noFill/>
            </p:spPr>
            <p:txBody>
              <a:bodyPr wrap="square" rtlCol="0">
                <a:normAutofit/>
              </a:bodyPr>
              <a:lstStyle/>
              <a:p>
                <a:r>
                  <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9" name="组合 18"/>
          <p:cNvGrpSpPr/>
          <p:nvPr>
            <p:custDataLst>
              <p:tags r:id="rId9"/>
            </p:custDataLst>
          </p:nvPr>
        </p:nvGrpSpPr>
        <p:grpSpPr>
          <a:xfrm>
            <a:off x="2852420" y="4316730"/>
            <a:ext cx="3044190" cy="549239"/>
            <a:chOff x="2609850" y="2166801"/>
            <a:chExt cx="3044190" cy="549099"/>
          </a:xfrm>
        </p:grpSpPr>
        <p:sp>
          <p:nvSpPr>
            <p:cNvPr id="20" name="文本框 19"/>
            <p:cNvSpPr txBox="1"/>
            <p:nvPr>
              <p:custDataLst>
                <p:tags r:id="rId10"/>
              </p:custDataLst>
            </p:nvPr>
          </p:nvSpPr>
          <p:spPr>
            <a:xfrm>
              <a:off x="3115945" y="2166801"/>
              <a:ext cx="2538095" cy="460258"/>
            </a:xfrm>
            <a:prstGeom prst="rect">
              <a:avLst/>
            </a:prstGeom>
            <a:noFill/>
          </p:spPr>
          <p:txBody>
            <a:bodyPr wrap="square" rtlCol="0">
              <a:noAutofit/>
            </a:bodyPr>
            <a:lstStyle/>
            <a:p>
              <a:pPr algn="dist"/>
              <a:r>
                <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rPr>
                <a:t>循环的实现</a:t>
              </a:r>
              <a:endPar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grpSp>
          <p:nvGrpSpPr>
            <p:cNvPr id="21" name="组合 20"/>
            <p:cNvGrpSpPr/>
            <p:nvPr/>
          </p:nvGrpSpPr>
          <p:grpSpPr>
            <a:xfrm>
              <a:off x="2609850" y="2247900"/>
              <a:ext cx="495937" cy="468000"/>
              <a:chOff x="2609850" y="2209800"/>
              <a:chExt cx="495937" cy="468000"/>
            </a:xfrm>
          </p:grpSpPr>
          <p:sp>
            <p:nvSpPr>
              <p:cNvPr id="23" name="椭圆 22"/>
              <p:cNvSpPr/>
              <p:nvPr>
                <p:custDataLst>
                  <p:tags r:id="rId11"/>
                </p:custDataLst>
              </p:nvPr>
            </p:nvSpPr>
            <p:spPr>
              <a:xfrm>
                <a:off x="2609850" y="2209800"/>
                <a:ext cx="468000" cy="46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endParaRPr lang="zh-CN" altLang="en-US">
                  <a:latin typeface="Arial" panose="020B0604020202020204" pitchFamily="34" charset="0"/>
                  <a:ea typeface="微软雅黑" panose="020B0503020204020204" pitchFamily="34" charset="-122"/>
                </a:endParaRPr>
              </a:p>
            </p:txBody>
          </p:sp>
          <p:sp>
            <p:nvSpPr>
              <p:cNvPr id="24" name="文本框 23"/>
              <p:cNvSpPr txBox="1"/>
              <p:nvPr>
                <p:custDataLst>
                  <p:tags r:id="rId12"/>
                </p:custDataLst>
              </p:nvPr>
            </p:nvSpPr>
            <p:spPr>
              <a:xfrm>
                <a:off x="2620012" y="2259134"/>
                <a:ext cx="485775" cy="369332"/>
              </a:xfrm>
              <a:prstGeom prst="rect">
                <a:avLst/>
              </a:prstGeom>
              <a:noFill/>
            </p:spPr>
            <p:txBody>
              <a:bodyPr wrap="square" rtlCol="0">
                <a:normAutofit/>
              </a:bodyPr>
              <a:lstStyle/>
              <a:p>
                <a:r>
                  <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5" name="组合 24"/>
          <p:cNvGrpSpPr/>
          <p:nvPr>
            <p:custDataLst>
              <p:tags r:id="rId13"/>
            </p:custDataLst>
          </p:nvPr>
        </p:nvGrpSpPr>
        <p:grpSpPr>
          <a:xfrm>
            <a:off x="7062470" y="4316730"/>
            <a:ext cx="3674745" cy="549910"/>
            <a:chOff x="2609850" y="2166801"/>
            <a:chExt cx="3674745" cy="549769"/>
          </a:xfrm>
        </p:grpSpPr>
        <p:sp>
          <p:nvSpPr>
            <p:cNvPr id="26" name="文本框 25"/>
            <p:cNvSpPr txBox="1"/>
            <p:nvPr>
              <p:custDataLst>
                <p:tags r:id="rId14"/>
              </p:custDataLst>
            </p:nvPr>
          </p:nvSpPr>
          <p:spPr>
            <a:xfrm>
              <a:off x="3115945" y="2166801"/>
              <a:ext cx="3168650" cy="549769"/>
            </a:xfrm>
            <a:prstGeom prst="rect">
              <a:avLst/>
            </a:prstGeom>
            <a:noFill/>
          </p:spPr>
          <p:txBody>
            <a:bodyPr wrap="square" rtlCol="0">
              <a:noAutofit/>
            </a:bodyPr>
            <a:lstStyle/>
            <a:p>
              <a:pPr algn="dist"/>
              <a:r>
                <a:rPr lang="en-US" altLang="zh-CN"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rPr>
                <a:t>switch</a:t>
              </a:r>
              <a:r>
                <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rPr>
                <a:t>条件分支</a:t>
              </a:r>
              <a:endParaRPr lang="zh-CN" altLang="en-US" sz="3200" dirty="0">
                <a:solidFill>
                  <a:schemeClr val="accent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grpSp>
          <p:nvGrpSpPr>
            <p:cNvPr id="27" name="组合 26"/>
            <p:cNvGrpSpPr/>
            <p:nvPr/>
          </p:nvGrpSpPr>
          <p:grpSpPr>
            <a:xfrm>
              <a:off x="2609850" y="2247900"/>
              <a:ext cx="495937" cy="468000"/>
              <a:chOff x="2609850" y="2209800"/>
              <a:chExt cx="495937" cy="468000"/>
            </a:xfrm>
          </p:grpSpPr>
          <p:sp>
            <p:nvSpPr>
              <p:cNvPr id="29" name="椭圆 28"/>
              <p:cNvSpPr/>
              <p:nvPr>
                <p:custDataLst>
                  <p:tags r:id="rId15"/>
                </p:custDataLst>
              </p:nvPr>
            </p:nvSpPr>
            <p:spPr>
              <a:xfrm>
                <a:off x="2609850" y="2209800"/>
                <a:ext cx="468000" cy="46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endParaRPr lang="zh-CN" altLang="en-US">
                  <a:latin typeface="Arial" panose="020B0604020202020204" pitchFamily="34" charset="0"/>
                  <a:ea typeface="微软雅黑" panose="020B0503020204020204" pitchFamily="34" charset="-122"/>
                </a:endParaRPr>
              </a:p>
            </p:txBody>
          </p:sp>
          <p:sp>
            <p:nvSpPr>
              <p:cNvPr id="30" name="文本框 29"/>
              <p:cNvSpPr txBox="1"/>
              <p:nvPr>
                <p:custDataLst>
                  <p:tags r:id="rId16"/>
                </p:custDataLst>
              </p:nvPr>
            </p:nvSpPr>
            <p:spPr>
              <a:xfrm>
                <a:off x="2620012" y="2259134"/>
                <a:ext cx="485775" cy="369332"/>
              </a:xfrm>
              <a:prstGeom prst="rect">
                <a:avLst/>
              </a:prstGeom>
              <a:noFill/>
            </p:spPr>
            <p:txBody>
              <a:bodyPr wrap="square" rtlCol="0">
                <a:normAutofit/>
              </a:bodyPr>
              <a:lstStyle/>
              <a:p>
                <a:r>
                  <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55" name="文本框 54"/>
          <p:cNvSpPr txBox="1"/>
          <p:nvPr>
            <p:custDataLst>
              <p:tags r:id="rId17"/>
            </p:custDataLst>
          </p:nvPr>
        </p:nvSpPr>
        <p:spPr>
          <a:xfrm>
            <a:off x="4807268" y="1574822"/>
            <a:ext cx="2577465" cy="584775"/>
          </a:xfrm>
          <a:prstGeom prst="rect">
            <a:avLst/>
          </a:prstGeom>
          <a:noFill/>
        </p:spPr>
        <p:txBody>
          <a:bodyPr wrap="square" rtlCol="0">
            <a:normAutofit/>
          </a:bodyPr>
          <a:lstStyle/>
          <a:p>
            <a:pPr algn="dist"/>
            <a:r>
              <a:rPr lang="en-US" altLang="zh-CN" sz="3200" b="1" dirty="0">
                <a:solidFill>
                  <a:schemeClr val="accent1"/>
                </a:solidFill>
                <a:latin typeface="Arial" panose="020B0604020202020204" pitchFamily="34" charset="0"/>
                <a:ea typeface="汉仪旗黑-85S" panose="00020600040101010101" pitchFamily="18" charset="-122"/>
              </a:rPr>
              <a:t>CONTENTS</a:t>
            </a:r>
            <a:endParaRPr lang="en-US" altLang="zh-CN" sz="3200" b="1" dirty="0">
              <a:solidFill>
                <a:schemeClr val="accent1"/>
              </a:solidFill>
              <a:latin typeface="Arial" panose="020B0604020202020204" pitchFamily="34" charset="0"/>
              <a:ea typeface="汉仪旗黑-85S" panose="00020600040101010101" pitchFamily="18" charset="-122"/>
            </a:endParaRPr>
          </a:p>
        </p:txBody>
      </p:sp>
      <p:sp>
        <p:nvSpPr>
          <p:cNvPr id="3" name="文本框 2"/>
          <p:cNvSpPr txBox="1"/>
          <p:nvPr>
            <p:custDataLst>
              <p:tags r:id="rId18"/>
            </p:custDataLst>
          </p:nvPr>
        </p:nvSpPr>
        <p:spPr>
          <a:xfrm>
            <a:off x="5234225" y="405658"/>
            <a:ext cx="1774845" cy="1015663"/>
          </a:xfrm>
          <a:prstGeom prst="rect">
            <a:avLst/>
          </a:prstGeom>
          <a:noFill/>
        </p:spPr>
        <p:txBody>
          <a:bodyPr wrap="square" rtlCol="0">
            <a:normAutofit/>
          </a:bodyPr>
          <a:lstStyle/>
          <a:p>
            <a:r>
              <a:rPr lang="zh-CN" altLang="en-US" sz="6000" spc="200" dirty="0">
                <a:solidFill>
                  <a:schemeClr val="accent1"/>
                </a:solidFill>
                <a:latin typeface="Arial" panose="020B0604020202020204" pitchFamily="34" charset="0"/>
                <a:ea typeface="汉仪旗黑-85S" panose="00020600040101010101" pitchFamily="18" charset="-122"/>
              </a:rPr>
              <a:t>目录</a:t>
            </a:r>
            <a:endParaRPr lang="zh-CN" altLang="en-US" sz="6000" spc="200" dirty="0">
              <a:solidFill>
                <a:schemeClr val="accent1"/>
              </a:solidFill>
              <a:latin typeface="Arial" panose="020B0604020202020204" pitchFamily="34" charset="0"/>
              <a:ea typeface="汉仪旗黑-85S" panose="00020600040101010101" pitchFamily="18"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zh-CN" dirty="0">
                <a:solidFill>
                  <a:schemeClr val="tx1">
                    <a:lumMod val="85000"/>
                    <a:lumOff val="15000"/>
                  </a:schemeClr>
                </a:solidFill>
              </a:rPr>
              <a:t>实例</a:t>
            </a:r>
            <a:r>
              <a:rPr lang="en-US" altLang="zh-CN" dirty="0">
                <a:solidFill>
                  <a:schemeClr val="tx1">
                    <a:lumMod val="85000"/>
                    <a:lumOff val="15000"/>
                  </a:schemeClr>
                </a:solidFill>
              </a:rPr>
              <a:t>——</a:t>
            </a:r>
            <a:r>
              <a:rPr lang="zh-CN" altLang="en-US" dirty="0">
                <a:solidFill>
                  <a:schemeClr val="tx1">
                    <a:lumMod val="85000"/>
                    <a:lumOff val="15000"/>
                  </a:schemeClr>
                </a:solidFill>
              </a:rPr>
              <a:t>究竟何时会使用条件传送？</a:t>
            </a:r>
            <a:endParaRPr lang="zh-CN" altLang="en-US" dirty="0">
              <a:solidFill>
                <a:schemeClr val="tx1">
                  <a:lumMod val="85000"/>
                  <a:lumOff val="15000"/>
                </a:schemeClr>
              </a:solidFill>
            </a:endParaRPr>
          </a:p>
        </p:txBody>
      </p:sp>
      <p:pic>
        <p:nvPicPr>
          <p:cNvPr id="3" name="图片 2" descr="D0$V[6OMQG[%V6RBN`5A9`3"/>
          <p:cNvPicPr>
            <a:picLocks noChangeAspect="1"/>
          </p:cNvPicPr>
          <p:nvPr/>
        </p:nvPicPr>
        <p:blipFill>
          <a:blip r:embed="rId2"/>
          <a:stretch>
            <a:fillRect/>
          </a:stretch>
        </p:blipFill>
        <p:spPr>
          <a:xfrm>
            <a:off x="207010" y="1775460"/>
            <a:ext cx="11786870" cy="4620895"/>
          </a:xfrm>
          <a:prstGeom prst="rect">
            <a:avLst/>
          </a:prstGeom>
        </p:spPr>
      </p:pic>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3517078" y="1915494"/>
            <a:ext cx="1375622" cy="2197736"/>
            <a:chOff x="4013960" y="2140028"/>
            <a:chExt cx="1175064" cy="2215991"/>
          </a:xfrm>
        </p:grpSpPr>
        <p:sp>
          <p:nvSpPr>
            <p:cNvPr id="7" name="文本框 6"/>
            <p:cNvSpPr txBox="1"/>
            <p:nvPr>
              <p:custDataLst>
                <p:tags r:id="rId2"/>
              </p:custDataLst>
            </p:nvPr>
          </p:nvSpPr>
          <p:spPr>
            <a:xfrm>
              <a:off x="4013960" y="2140028"/>
              <a:ext cx="1175064" cy="2215991"/>
            </a:xfrm>
            <a:prstGeom prst="rect">
              <a:avLst/>
            </a:prstGeom>
            <a:noFill/>
          </p:spPr>
          <p:txBody>
            <a:bodyPr wrap="square" rtlCol="0">
              <a:normAutofit/>
            </a:bodyPr>
            <a:lstStyle/>
            <a:p>
              <a:r>
                <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endPar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pc="-200" dirty="0">
                <a:solidFill>
                  <a:schemeClr val="accent1"/>
                </a:solidFill>
                <a:latin typeface="微软雅黑" panose="020B0503020204020204" pitchFamily="34" charset="-122"/>
                <a:ea typeface="微软雅黑" panose="020B0503020204020204" pitchFamily="34" charset="-122"/>
              </a:endParaRPr>
            </a:p>
          </p:txBody>
        </p:sp>
      </p:grpSp>
      <p:sp>
        <p:nvSpPr>
          <p:cNvPr id="6" name="标题 5"/>
          <p:cNvSpPr>
            <a:spLocks noGrp="1"/>
          </p:cNvSpPr>
          <p:nvPr>
            <p:ph type="title"/>
            <p:custDataLst>
              <p:tags r:id="rId4"/>
            </p:custDataLst>
          </p:nvPr>
        </p:nvSpPr>
        <p:spPr/>
        <p:txBody>
          <a:bodyPr wrap="square">
            <a:normAutofit fontScale="90000"/>
          </a:bodyPr>
          <a:lstStyle/>
          <a:p>
            <a:r>
              <a:rPr lang="zh-CN" altLang="en-US" sz="6000" spc="-200" dirty="0"/>
              <a:t>循环的</a:t>
            </a:r>
            <a:r>
              <a:rPr lang="zh-CN" altLang="en-US" sz="6000" spc="-200" dirty="0"/>
              <a:t>实现</a:t>
            </a:r>
            <a:endParaRPr lang="zh-CN" altLang="en-US" sz="6000" spc="-200" dirty="0"/>
          </a:p>
        </p:txBody>
      </p:sp>
      <p:sp>
        <p:nvSpPr>
          <p:cNvPr id="2" name="文本框 1"/>
          <p:cNvSpPr txBox="1"/>
          <p:nvPr>
            <p:custDataLst>
              <p:tags r:id="rId5"/>
            </p:custDataLst>
          </p:nvPr>
        </p:nvSpPr>
        <p:spPr>
          <a:xfrm>
            <a:off x="5251487" y="1850240"/>
            <a:ext cx="2444900" cy="769441"/>
          </a:xfrm>
          <a:prstGeom prst="rect">
            <a:avLst/>
          </a:prstGeom>
          <a:noFill/>
        </p:spPr>
        <p:txBody>
          <a:bodyPr wrap="square" rtlCol="0">
            <a:normAutofit fontScale="90000"/>
          </a:bodyPr>
          <a:lstStyle/>
          <a:p>
            <a:r>
              <a:rPr lang="en-US" altLang="zh-CN" sz="4400" spc="-200" dirty="0">
                <a:solidFill>
                  <a:schemeClr val="accent1"/>
                </a:solidFill>
                <a:uFillTx/>
                <a:latin typeface="Arial" panose="020B0604020202020204" pitchFamily="34" charset="0"/>
                <a:ea typeface="微软雅黑" panose="020B0503020204020204" pitchFamily="34" charset="-122"/>
              </a:rPr>
              <a:t>Part Three</a:t>
            </a:r>
            <a:endParaRPr lang="en-US" altLang="zh-CN" sz="4400" spc="-200" dirty="0">
              <a:solidFill>
                <a:schemeClr val="accent1"/>
              </a:solidFill>
              <a:uFillTx/>
              <a:latin typeface="Arial" panose="020B0604020202020204" pitchFamily="34" charset="0"/>
              <a:ea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solidFill>
                  <a:schemeClr val="tx1">
                    <a:lumMod val="85000"/>
                    <a:lumOff val="15000"/>
                  </a:schemeClr>
                </a:solidFill>
              </a:rPr>
              <a:t>do-while</a:t>
            </a:r>
            <a:r>
              <a:rPr lang="zh-CN" altLang="en-US" dirty="0">
                <a:solidFill>
                  <a:schemeClr val="tx1">
                    <a:lumMod val="85000"/>
                    <a:lumOff val="15000"/>
                  </a:schemeClr>
                </a:solidFill>
              </a:rPr>
              <a:t>循环的</a:t>
            </a:r>
            <a:r>
              <a:rPr lang="zh-CN" altLang="en-US" dirty="0">
                <a:solidFill>
                  <a:schemeClr val="tx1">
                    <a:lumMod val="85000"/>
                    <a:lumOff val="15000"/>
                  </a:schemeClr>
                </a:solidFill>
              </a:rPr>
              <a:t>实现</a:t>
            </a:r>
            <a:endParaRPr lang="zh-CN" altLang="en-US" dirty="0">
              <a:solidFill>
                <a:schemeClr val="tx1">
                  <a:lumMod val="85000"/>
                  <a:lumOff val="15000"/>
                </a:schemeClr>
              </a:solidFill>
            </a:endParaRPr>
          </a:p>
        </p:txBody>
      </p:sp>
      <p:sp>
        <p:nvSpPr>
          <p:cNvPr id="6" name="文本占位符 5"/>
          <p:cNvSpPr>
            <a:spLocks noGrp="1"/>
          </p:cNvSpPr>
          <p:nvPr>
            <p:ph type="body" sz="quarter" idx="13"/>
            <p:custDataLst>
              <p:tags r:id="rId2"/>
            </p:custDataLst>
          </p:nvPr>
        </p:nvSpPr>
        <p:spPr/>
        <p:txBody>
          <a:bodyPr>
            <a:noAutofit/>
          </a:bodyPr>
          <a:lstStyle/>
          <a:p>
            <a:pPr marL="0" indent="0">
              <a:buNone/>
            </a:pPr>
            <a:r>
              <a:rPr lang="zh-CN" altLang="en-US" sz="2800" dirty="0">
                <a:solidFill>
                  <a:schemeClr val="tx1">
                    <a:lumMod val="85000"/>
                    <a:lumOff val="15000"/>
                  </a:schemeClr>
                </a:solidFill>
              </a:rPr>
              <a:t>先执行一次</a:t>
            </a:r>
            <a:r>
              <a:rPr lang="en-US" altLang="zh-CN" sz="2800" dirty="0">
                <a:solidFill>
                  <a:schemeClr val="tx1">
                    <a:lumMod val="85000"/>
                    <a:lumOff val="15000"/>
                  </a:schemeClr>
                </a:solidFill>
              </a:rPr>
              <a:t>body_statement</a:t>
            </a:r>
            <a:r>
              <a:rPr lang="zh-CN" altLang="en-US" sz="2800" dirty="0">
                <a:solidFill>
                  <a:schemeClr val="tx1">
                    <a:lumMod val="85000"/>
                    <a:lumOff val="15000"/>
                  </a:schemeClr>
                </a:solidFill>
              </a:rPr>
              <a:t>，然后按条件</a:t>
            </a:r>
            <a:r>
              <a:rPr lang="zh-CN" altLang="en-US" sz="2800" dirty="0">
                <a:solidFill>
                  <a:schemeClr val="tx1">
                    <a:lumMod val="85000"/>
                    <a:lumOff val="15000"/>
                  </a:schemeClr>
                </a:solidFill>
              </a:rPr>
              <a:t>跳转</a:t>
            </a:r>
            <a:endParaRPr lang="zh-CN" altLang="en-US" sz="2800"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I@3TOFMK~OCWZ5)KMA2D9LA"/>
          <p:cNvPicPr>
            <a:picLocks noChangeAspect="1"/>
          </p:cNvPicPr>
          <p:nvPr/>
        </p:nvPicPr>
        <p:blipFill>
          <a:blip r:embed="rId4"/>
          <a:srcRect r="41402" b="-1173"/>
          <a:stretch>
            <a:fillRect/>
          </a:stretch>
        </p:blipFill>
        <p:spPr>
          <a:xfrm>
            <a:off x="6276975" y="2682240"/>
            <a:ext cx="4825365" cy="1456055"/>
          </a:xfrm>
          <a:prstGeom prst="rect">
            <a:avLst/>
          </a:prstGeom>
        </p:spPr>
      </p:pic>
      <p:pic>
        <p:nvPicPr>
          <p:cNvPr id="7" name="图片 6" descr="BLKCSA(JSW}TF6BV2LNDW7N"/>
          <p:cNvPicPr>
            <a:picLocks noChangeAspect="1"/>
          </p:cNvPicPr>
          <p:nvPr/>
        </p:nvPicPr>
        <p:blipFill>
          <a:blip r:embed="rId5"/>
          <a:stretch>
            <a:fillRect/>
          </a:stretch>
        </p:blipFill>
        <p:spPr>
          <a:xfrm>
            <a:off x="6277610" y="4138295"/>
            <a:ext cx="4824730" cy="2419350"/>
          </a:xfrm>
          <a:prstGeom prst="rect">
            <a:avLst/>
          </a:prstGeom>
        </p:spPr>
      </p:pic>
      <p:sp>
        <p:nvSpPr>
          <p:cNvPr id="8" name="文本框 7"/>
          <p:cNvSpPr txBox="1"/>
          <p:nvPr/>
        </p:nvSpPr>
        <p:spPr>
          <a:xfrm>
            <a:off x="749935" y="2759075"/>
            <a:ext cx="4888865" cy="3784600"/>
          </a:xfrm>
          <a:prstGeom prst="rect">
            <a:avLst/>
          </a:prstGeom>
          <a:noFill/>
        </p:spPr>
        <p:txBody>
          <a:bodyPr wrap="square" rtlCol="0">
            <a:spAutoFit/>
          </a:bodyPr>
          <a:p>
            <a:r>
              <a:rPr lang="zh-CN" altLang="en-US" sz="2000"/>
              <a:t>在根据汇编逆向工程循环的时候，关键是找到程序值和寄存器值之间的关系，比较困难的情况是为了节约资源编译器会重组计算，导致忽略一些原本存在的值或引入一些原本不存在的值，同时编译器还可能试图用一个寄存器来存储多个程序值。为了理解这一过程，我们应当关注的是循环之前如何初始化寄存器，循环中如何更新和测试寄存器，循环之后如何使用寄存器。</a:t>
            </a:r>
            <a:endParaRPr lang="zh-CN" altLang="en-US" sz="2000"/>
          </a:p>
          <a:p>
            <a:r>
              <a:rPr lang="zh-CN" altLang="en-US" sz="2000"/>
              <a:t>需要注意的是，</a:t>
            </a:r>
            <a:r>
              <a:rPr lang="en-US" altLang="zh-CN" sz="2000"/>
              <a:t>gcc</a:t>
            </a:r>
            <a:r>
              <a:rPr lang="zh-CN" altLang="en-US" sz="2000"/>
              <a:t>常常执行一些变换，非但不能带来好处，甚至可能降低代码性能。</a:t>
            </a:r>
            <a:endParaRPr lang="zh-CN" altLang="en-US" sz="200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solidFill>
                  <a:schemeClr val="tx1">
                    <a:lumMod val="85000"/>
                    <a:lumOff val="15000"/>
                  </a:schemeClr>
                </a:solidFill>
              </a:rPr>
              <a:t>while</a:t>
            </a:r>
            <a:r>
              <a:rPr lang="zh-CN" altLang="en-US" dirty="0">
                <a:solidFill>
                  <a:schemeClr val="tx1">
                    <a:lumMod val="85000"/>
                    <a:lumOff val="15000"/>
                  </a:schemeClr>
                </a:solidFill>
              </a:rPr>
              <a:t>循环的</a:t>
            </a:r>
            <a:r>
              <a:rPr lang="zh-CN" altLang="en-US" dirty="0">
                <a:solidFill>
                  <a:schemeClr val="tx1">
                    <a:lumMod val="85000"/>
                    <a:lumOff val="15000"/>
                  </a:schemeClr>
                </a:solidFill>
              </a:rPr>
              <a:t>实现</a:t>
            </a:r>
            <a:endParaRPr lang="zh-CN" altLang="en-US" dirty="0">
              <a:solidFill>
                <a:schemeClr val="tx1">
                  <a:lumMod val="85000"/>
                  <a:lumOff val="15000"/>
                </a:schemeClr>
              </a:solidFill>
            </a:endParaRPr>
          </a:p>
        </p:txBody>
      </p:sp>
      <p:sp>
        <p:nvSpPr>
          <p:cNvPr id="6" name="文本占位符 5"/>
          <p:cNvSpPr>
            <a:spLocks noGrp="1"/>
          </p:cNvSpPr>
          <p:nvPr>
            <p:ph type="body" sz="quarter" idx="13"/>
            <p:custDataLst>
              <p:tags r:id="rId2"/>
            </p:custDataLst>
          </p:nvPr>
        </p:nvSpPr>
        <p:spPr/>
        <p:txBody>
          <a:bodyPr>
            <a:noAutofit/>
          </a:bodyPr>
          <a:lstStyle/>
          <a:p>
            <a:pPr marL="0" indent="0">
              <a:buNone/>
            </a:pPr>
            <a:r>
              <a:rPr lang="zh-CN" altLang="en-US" sz="2800" dirty="0">
                <a:solidFill>
                  <a:schemeClr val="tx1">
                    <a:lumMod val="85000"/>
                    <a:lumOff val="15000"/>
                  </a:schemeClr>
                </a:solidFill>
              </a:rPr>
              <a:t>先进行判断，再决定是否执行</a:t>
            </a:r>
            <a:r>
              <a:rPr lang="en-US" altLang="zh-CN" sz="2800" dirty="0">
                <a:solidFill>
                  <a:schemeClr val="tx1">
                    <a:lumMod val="85000"/>
                    <a:lumOff val="15000"/>
                  </a:schemeClr>
                </a:solidFill>
              </a:rPr>
              <a:t>body_statement</a:t>
            </a:r>
            <a:endParaRPr lang="en-US" altLang="zh-CN" sz="2800"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GND((KN4_@Z(~LC8GS3P1T5"/>
          <p:cNvPicPr>
            <a:picLocks noChangeAspect="1"/>
          </p:cNvPicPr>
          <p:nvPr/>
        </p:nvPicPr>
        <p:blipFill>
          <a:blip r:embed="rId4"/>
          <a:stretch>
            <a:fillRect/>
          </a:stretch>
        </p:blipFill>
        <p:spPr>
          <a:xfrm>
            <a:off x="3598545" y="2387600"/>
            <a:ext cx="4590415" cy="581025"/>
          </a:xfrm>
          <a:prstGeom prst="rect">
            <a:avLst/>
          </a:prstGeom>
        </p:spPr>
      </p:pic>
      <p:pic>
        <p:nvPicPr>
          <p:cNvPr id="4" name="图片 3" descr="ND%_5~7OX18Q]RCTU8C)(P2"/>
          <p:cNvPicPr>
            <a:picLocks noChangeAspect="1"/>
          </p:cNvPicPr>
          <p:nvPr/>
        </p:nvPicPr>
        <p:blipFill>
          <a:blip r:embed="rId5"/>
          <a:stretch>
            <a:fillRect/>
          </a:stretch>
        </p:blipFill>
        <p:spPr>
          <a:xfrm>
            <a:off x="1040765" y="3088005"/>
            <a:ext cx="3912235" cy="2913380"/>
          </a:xfrm>
          <a:prstGeom prst="rect">
            <a:avLst/>
          </a:prstGeom>
        </p:spPr>
      </p:pic>
      <p:pic>
        <p:nvPicPr>
          <p:cNvPr id="9" name="图片 8" descr="L8%X%V8[_VQJ_AC0$S%M)8L"/>
          <p:cNvPicPr>
            <a:picLocks noChangeAspect="1"/>
          </p:cNvPicPr>
          <p:nvPr/>
        </p:nvPicPr>
        <p:blipFill>
          <a:blip r:embed="rId6"/>
          <a:stretch>
            <a:fillRect/>
          </a:stretch>
        </p:blipFill>
        <p:spPr>
          <a:xfrm>
            <a:off x="7350760" y="3088005"/>
            <a:ext cx="3819525" cy="2962275"/>
          </a:xfrm>
          <a:prstGeom prst="rect">
            <a:avLst/>
          </a:prstGeom>
        </p:spPr>
      </p:pic>
      <p:sp>
        <p:nvSpPr>
          <p:cNvPr id="10" name="文本框 9"/>
          <p:cNvSpPr txBox="1"/>
          <p:nvPr/>
        </p:nvSpPr>
        <p:spPr>
          <a:xfrm>
            <a:off x="1723390" y="6120765"/>
            <a:ext cx="2080260" cy="398780"/>
          </a:xfrm>
          <a:prstGeom prst="rect">
            <a:avLst/>
          </a:prstGeom>
          <a:noFill/>
        </p:spPr>
        <p:txBody>
          <a:bodyPr wrap="square" rtlCol="0">
            <a:spAutoFit/>
          </a:bodyPr>
          <a:p>
            <a:r>
              <a:rPr lang="en-US" altLang="zh-CN" sz="2000"/>
              <a:t>jump to middle</a:t>
            </a:r>
            <a:endParaRPr lang="en-US" altLang="zh-CN" sz="2000"/>
          </a:p>
        </p:txBody>
      </p:sp>
      <p:sp>
        <p:nvSpPr>
          <p:cNvPr id="11" name="文本框 10"/>
          <p:cNvSpPr txBox="1"/>
          <p:nvPr/>
        </p:nvSpPr>
        <p:spPr>
          <a:xfrm>
            <a:off x="6922135" y="6110605"/>
            <a:ext cx="5153660" cy="706755"/>
          </a:xfrm>
          <a:prstGeom prst="rect">
            <a:avLst/>
          </a:prstGeom>
          <a:noFill/>
        </p:spPr>
        <p:txBody>
          <a:bodyPr wrap="square" rtlCol="0">
            <a:spAutoFit/>
          </a:bodyPr>
          <a:p>
            <a:r>
              <a:rPr lang="en-US" altLang="zh-CN" sz="2000"/>
              <a:t>guarded-do</a:t>
            </a:r>
            <a:r>
              <a:rPr lang="zh-CN" altLang="en-US" sz="2000"/>
              <a:t>，先检验初始条件，然后转化为</a:t>
            </a:r>
            <a:r>
              <a:rPr lang="en-US" altLang="zh-CN" sz="2000"/>
              <a:t>do-while</a:t>
            </a:r>
            <a:r>
              <a:rPr lang="zh-CN" altLang="en-US" sz="2000"/>
              <a:t>循环，在优化等级较高时会使用</a:t>
            </a:r>
            <a:endParaRPr lang="zh-CN" altLang="en-US" sz="200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altLang="zh-CN" dirty="0">
                <a:solidFill>
                  <a:schemeClr val="tx1">
                    <a:lumMod val="85000"/>
                    <a:lumOff val="15000"/>
                  </a:schemeClr>
                </a:solidFill>
              </a:rPr>
              <a:t>jump-to-middle</a:t>
            </a:r>
            <a:r>
              <a:rPr lang="zh-CN" altLang="en-US" dirty="0">
                <a:solidFill>
                  <a:schemeClr val="tx1">
                    <a:lumMod val="85000"/>
                    <a:lumOff val="15000"/>
                  </a:schemeClr>
                </a:solidFill>
              </a:rPr>
              <a:t>与</a:t>
            </a:r>
            <a:r>
              <a:rPr lang="en-US" altLang="zh-CN" dirty="0">
                <a:solidFill>
                  <a:schemeClr val="tx1">
                    <a:lumMod val="85000"/>
                    <a:lumOff val="15000"/>
                  </a:schemeClr>
                </a:solidFill>
              </a:rPr>
              <a:t>guarded-do</a:t>
            </a:r>
            <a:endParaRPr lang="en-US" altLang="zh-CN"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X3LD1@X5XQ3C7(1GSB1$X$0"/>
          <p:cNvPicPr>
            <a:picLocks noChangeAspect="1"/>
          </p:cNvPicPr>
          <p:nvPr/>
        </p:nvPicPr>
        <p:blipFill>
          <a:blip r:embed="rId3"/>
          <a:stretch>
            <a:fillRect/>
          </a:stretch>
        </p:blipFill>
        <p:spPr>
          <a:xfrm>
            <a:off x="0" y="1692275"/>
            <a:ext cx="12192000" cy="466915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altLang="zh-CN" dirty="0">
                <a:solidFill>
                  <a:schemeClr val="tx1">
                    <a:lumMod val="85000"/>
                    <a:lumOff val="15000"/>
                  </a:schemeClr>
                </a:solidFill>
              </a:rPr>
              <a:t>jump-to-middle</a:t>
            </a:r>
            <a:r>
              <a:rPr lang="zh-CN" altLang="en-US" dirty="0">
                <a:solidFill>
                  <a:schemeClr val="tx1">
                    <a:lumMod val="85000"/>
                    <a:lumOff val="15000"/>
                  </a:schemeClr>
                </a:solidFill>
              </a:rPr>
              <a:t>与</a:t>
            </a:r>
            <a:r>
              <a:rPr lang="en-US" altLang="zh-CN" dirty="0">
                <a:solidFill>
                  <a:schemeClr val="tx1">
                    <a:lumMod val="85000"/>
                    <a:lumOff val="15000"/>
                  </a:schemeClr>
                </a:solidFill>
              </a:rPr>
              <a:t>guarded-do</a:t>
            </a:r>
            <a:endParaRPr lang="en-US" altLang="zh-CN"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P[`$0UI_4(0_OAJKJ7F@$(3"/>
          <p:cNvPicPr>
            <a:picLocks noChangeAspect="1"/>
          </p:cNvPicPr>
          <p:nvPr/>
        </p:nvPicPr>
        <p:blipFill>
          <a:blip r:embed="rId3"/>
          <a:stretch>
            <a:fillRect/>
          </a:stretch>
        </p:blipFill>
        <p:spPr>
          <a:xfrm>
            <a:off x="167005" y="1581150"/>
            <a:ext cx="11857990" cy="463867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altLang="zh-CN" dirty="0">
                <a:solidFill>
                  <a:schemeClr val="tx1">
                    <a:lumMod val="85000"/>
                    <a:lumOff val="15000"/>
                  </a:schemeClr>
                </a:solidFill>
              </a:rPr>
              <a:t>jump-to-middle</a:t>
            </a:r>
            <a:r>
              <a:rPr lang="zh-CN" altLang="en-US" dirty="0">
                <a:solidFill>
                  <a:schemeClr val="tx1">
                    <a:lumMod val="85000"/>
                    <a:lumOff val="15000"/>
                  </a:schemeClr>
                </a:solidFill>
              </a:rPr>
              <a:t>与</a:t>
            </a:r>
            <a:r>
              <a:rPr lang="en-US" altLang="zh-CN" dirty="0">
                <a:solidFill>
                  <a:schemeClr val="tx1">
                    <a:lumMod val="85000"/>
                    <a:lumOff val="15000"/>
                  </a:schemeClr>
                </a:solidFill>
              </a:rPr>
              <a:t>guarded-do</a:t>
            </a:r>
            <a:endParaRPr lang="en-US" altLang="zh-CN"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7QQM{_27D}OA$47YQ658%NM"/>
          <p:cNvPicPr>
            <a:picLocks noChangeAspect="1"/>
          </p:cNvPicPr>
          <p:nvPr/>
        </p:nvPicPr>
        <p:blipFill>
          <a:blip r:embed="rId3"/>
          <a:stretch>
            <a:fillRect/>
          </a:stretch>
        </p:blipFill>
        <p:spPr>
          <a:xfrm>
            <a:off x="4445" y="1709420"/>
            <a:ext cx="12192000" cy="481774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en-US" altLang="zh-CN" dirty="0">
                <a:solidFill>
                  <a:schemeClr val="tx1">
                    <a:lumMod val="85000"/>
                    <a:lumOff val="15000"/>
                  </a:schemeClr>
                </a:solidFill>
              </a:rPr>
              <a:t>for</a:t>
            </a:r>
            <a:r>
              <a:rPr lang="zh-CN" altLang="en-US" dirty="0">
                <a:solidFill>
                  <a:schemeClr val="tx1">
                    <a:lumMod val="85000"/>
                    <a:lumOff val="15000"/>
                  </a:schemeClr>
                </a:solidFill>
              </a:rPr>
              <a:t>循环的</a:t>
            </a:r>
            <a:r>
              <a:rPr lang="zh-CN" altLang="en-US" dirty="0">
                <a:solidFill>
                  <a:schemeClr val="tx1">
                    <a:lumMod val="85000"/>
                    <a:lumOff val="15000"/>
                  </a:schemeClr>
                </a:solidFill>
              </a:rPr>
              <a:t>实现</a:t>
            </a:r>
            <a:endParaRPr lang="zh-CN" altLang="en-US" dirty="0">
              <a:solidFill>
                <a:schemeClr val="tx1">
                  <a:lumMod val="85000"/>
                  <a:lumOff val="15000"/>
                </a:schemeClr>
              </a:solidFill>
            </a:endParaRPr>
          </a:p>
        </p:txBody>
      </p:sp>
      <p:sp>
        <p:nvSpPr>
          <p:cNvPr id="6" name="文本占位符 5"/>
          <p:cNvSpPr>
            <a:spLocks noGrp="1"/>
          </p:cNvSpPr>
          <p:nvPr>
            <p:ph type="body" sz="quarter" idx="13"/>
            <p:custDataLst>
              <p:tags r:id="rId2"/>
            </p:custDataLst>
          </p:nvPr>
        </p:nvSpPr>
        <p:spPr/>
        <p:txBody>
          <a:bodyPr>
            <a:noAutofit/>
          </a:bodyPr>
          <a:lstStyle/>
          <a:p>
            <a:pPr marL="0" indent="0">
              <a:buNone/>
            </a:pPr>
            <a:r>
              <a:rPr lang="zh-CN" altLang="en-US" sz="2800" dirty="0">
                <a:solidFill>
                  <a:schemeClr val="tx1">
                    <a:lumMod val="85000"/>
                    <a:lumOff val="15000"/>
                  </a:schemeClr>
                </a:solidFill>
              </a:rPr>
              <a:t>基本与</a:t>
            </a:r>
            <a:r>
              <a:rPr lang="en-US" altLang="zh-CN" sz="2800" dirty="0">
                <a:solidFill>
                  <a:schemeClr val="tx1">
                    <a:lumMod val="85000"/>
                    <a:lumOff val="15000"/>
                  </a:schemeClr>
                </a:solidFill>
              </a:rPr>
              <a:t>while</a:t>
            </a:r>
            <a:r>
              <a:rPr lang="zh-CN" altLang="en-US" sz="2800" dirty="0">
                <a:solidFill>
                  <a:schemeClr val="tx1">
                    <a:lumMod val="85000"/>
                    <a:lumOff val="15000"/>
                  </a:schemeClr>
                </a:solidFill>
              </a:rPr>
              <a:t>循环的行为</a:t>
            </a:r>
            <a:r>
              <a:rPr lang="zh-CN" altLang="en-US" sz="2800" dirty="0">
                <a:solidFill>
                  <a:schemeClr val="tx1">
                    <a:lumMod val="85000"/>
                    <a:lumOff val="15000"/>
                  </a:schemeClr>
                </a:solidFill>
              </a:rPr>
              <a:t>一致</a:t>
            </a:r>
            <a:endParaRPr lang="zh-CN" altLang="en-US" sz="2800"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D52NIO1@5M[]TL]_(SZ%J{A"/>
          <p:cNvPicPr>
            <a:picLocks noChangeAspect="1"/>
          </p:cNvPicPr>
          <p:nvPr/>
        </p:nvPicPr>
        <p:blipFill>
          <a:blip r:embed="rId4"/>
          <a:stretch>
            <a:fillRect/>
          </a:stretch>
        </p:blipFill>
        <p:spPr>
          <a:xfrm>
            <a:off x="111125" y="2809875"/>
            <a:ext cx="5781675" cy="771525"/>
          </a:xfrm>
          <a:prstGeom prst="rect">
            <a:avLst/>
          </a:prstGeom>
        </p:spPr>
      </p:pic>
      <p:pic>
        <p:nvPicPr>
          <p:cNvPr id="4" name="图片 3" descr="F$P9RUCO%CDB(GMEOE(L9IG"/>
          <p:cNvPicPr>
            <a:picLocks noChangeAspect="1"/>
          </p:cNvPicPr>
          <p:nvPr/>
        </p:nvPicPr>
        <p:blipFill>
          <a:blip r:embed="rId5"/>
          <a:stretch>
            <a:fillRect/>
          </a:stretch>
        </p:blipFill>
        <p:spPr>
          <a:xfrm>
            <a:off x="7004050" y="2633345"/>
            <a:ext cx="5076825" cy="1123950"/>
          </a:xfrm>
          <a:prstGeom prst="rect">
            <a:avLst/>
          </a:prstGeom>
        </p:spPr>
      </p:pic>
      <p:sp>
        <p:nvSpPr>
          <p:cNvPr id="9" name="左右箭头 8"/>
          <p:cNvSpPr/>
          <p:nvPr/>
        </p:nvSpPr>
        <p:spPr>
          <a:xfrm>
            <a:off x="5956935" y="3007995"/>
            <a:ext cx="982980" cy="375285"/>
          </a:xfrm>
          <a:prstGeom prst="leftRightArrow">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248285" y="3903980"/>
            <a:ext cx="11339830" cy="1938020"/>
          </a:xfrm>
          <a:prstGeom prst="rect">
            <a:avLst/>
          </a:prstGeom>
          <a:noFill/>
        </p:spPr>
        <p:txBody>
          <a:bodyPr wrap="square" rtlCol="0">
            <a:spAutoFit/>
          </a:bodyPr>
          <a:p>
            <a:r>
              <a:rPr lang="zh-CN" altLang="en-US" sz="2400"/>
              <a:t>值得注意的问题是，在</a:t>
            </a:r>
            <a:r>
              <a:rPr lang="en-US" altLang="zh-CN" sz="2400"/>
              <a:t>body_statement</a:t>
            </a:r>
            <a:r>
              <a:rPr lang="zh-CN" altLang="en-US" sz="2400"/>
              <a:t>中可能出现有关</a:t>
            </a:r>
            <a:r>
              <a:rPr lang="en-US" altLang="zh-CN" sz="2400"/>
              <a:t>continue</a:t>
            </a:r>
            <a:r>
              <a:rPr lang="zh-CN" altLang="en-US" sz="2400"/>
              <a:t>的跳过余下内容直接进入</a:t>
            </a:r>
            <a:r>
              <a:rPr lang="en-US" altLang="zh-CN" sz="2400"/>
              <a:t>update_expr</a:t>
            </a:r>
            <a:r>
              <a:rPr lang="zh-CN" altLang="en-US" sz="2400"/>
              <a:t>部分的指令，在</a:t>
            </a:r>
            <a:r>
              <a:rPr lang="en-US" altLang="zh-CN" sz="2400"/>
              <a:t>for</a:t>
            </a:r>
            <a:r>
              <a:rPr lang="zh-CN" altLang="en-US" sz="2400"/>
              <a:t>循环中这没有问题，但在</a:t>
            </a:r>
            <a:r>
              <a:rPr lang="en-US" altLang="zh-CN" sz="2400"/>
              <a:t>while</a:t>
            </a:r>
            <a:r>
              <a:rPr lang="zh-CN" altLang="en-US" sz="2400"/>
              <a:t>循环中这会导致</a:t>
            </a:r>
            <a:r>
              <a:rPr lang="en-US" altLang="zh-CN" sz="2400"/>
              <a:t>update_expr</a:t>
            </a:r>
            <a:r>
              <a:rPr lang="zh-CN" altLang="en-US" sz="2400"/>
              <a:t>无法被执行。因而在</a:t>
            </a:r>
            <a:r>
              <a:rPr lang="en-US" altLang="zh-CN" sz="2400"/>
              <a:t>while</a:t>
            </a:r>
            <a:r>
              <a:rPr lang="zh-CN" altLang="en-US" sz="2400"/>
              <a:t>循环中，如果要使用</a:t>
            </a:r>
            <a:r>
              <a:rPr lang="en-US" altLang="zh-CN" sz="2400"/>
              <a:t>continue</a:t>
            </a:r>
            <a:r>
              <a:rPr lang="zh-CN" altLang="en-US" sz="2400"/>
              <a:t>语句，一般要将</a:t>
            </a:r>
            <a:r>
              <a:rPr lang="en-US" altLang="zh-CN" sz="2400"/>
              <a:t>update_expr</a:t>
            </a:r>
            <a:r>
              <a:rPr lang="zh-CN" altLang="en-US" sz="2400"/>
              <a:t>写在</a:t>
            </a:r>
            <a:r>
              <a:rPr lang="en-US" altLang="zh-CN" sz="2400"/>
              <a:t>continue</a:t>
            </a:r>
            <a:r>
              <a:rPr lang="zh-CN" altLang="en-US" sz="2400"/>
              <a:t>之前或者将</a:t>
            </a:r>
            <a:r>
              <a:rPr lang="en-US" altLang="zh-CN" sz="2400"/>
              <a:t>continue</a:t>
            </a:r>
            <a:r>
              <a:rPr lang="zh-CN" altLang="en-US" sz="2400"/>
              <a:t>改为</a:t>
            </a:r>
            <a:r>
              <a:rPr lang="en-US" altLang="zh-CN" sz="2400"/>
              <a:t>goto update_expr</a:t>
            </a:r>
            <a:r>
              <a:rPr lang="zh-CN" altLang="en-US" sz="2400"/>
              <a:t>这样的指令。（相关内容可参见书</a:t>
            </a:r>
            <a:r>
              <a:rPr lang="en-US" altLang="zh-CN" sz="2400"/>
              <a:t>P159</a:t>
            </a:r>
            <a:r>
              <a:rPr lang="zh-CN" altLang="en-US" sz="2400"/>
              <a:t>，习题</a:t>
            </a:r>
            <a:r>
              <a:rPr lang="en-US" altLang="zh-CN" sz="2400"/>
              <a:t>3.29</a:t>
            </a:r>
            <a:r>
              <a:rPr lang="zh-CN" altLang="en-US" sz="2400"/>
              <a:t>）</a:t>
            </a:r>
            <a:endParaRPr lang="zh-CN" altLang="en-US" sz="240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3517078" y="1915494"/>
            <a:ext cx="1375622" cy="2197736"/>
            <a:chOff x="4013960" y="2140028"/>
            <a:chExt cx="1175064" cy="2215991"/>
          </a:xfrm>
        </p:grpSpPr>
        <p:sp>
          <p:nvSpPr>
            <p:cNvPr id="7" name="文本框 6"/>
            <p:cNvSpPr txBox="1"/>
            <p:nvPr>
              <p:custDataLst>
                <p:tags r:id="rId2"/>
              </p:custDataLst>
            </p:nvPr>
          </p:nvSpPr>
          <p:spPr>
            <a:xfrm>
              <a:off x="4013960" y="2140028"/>
              <a:ext cx="1175064" cy="2215991"/>
            </a:xfrm>
            <a:prstGeom prst="rect">
              <a:avLst/>
            </a:prstGeom>
            <a:noFill/>
          </p:spPr>
          <p:txBody>
            <a:bodyPr wrap="square" rtlCol="0">
              <a:normAutofit/>
            </a:bodyPr>
            <a:lstStyle/>
            <a:p>
              <a:r>
                <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endPar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pc="-200" dirty="0">
                <a:solidFill>
                  <a:schemeClr val="accent1"/>
                </a:solidFill>
                <a:latin typeface="微软雅黑" panose="020B0503020204020204" pitchFamily="34" charset="-122"/>
                <a:ea typeface="微软雅黑" panose="020B0503020204020204" pitchFamily="34" charset="-122"/>
              </a:endParaRPr>
            </a:p>
          </p:txBody>
        </p:sp>
      </p:grpSp>
      <p:sp>
        <p:nvSpPr>
          <p:cNvPr id="6" name="标题 5"/>
          <p:cNvSpPr>
            <a:spLocks noGrp="1"/>
          </p:cNvSpPr>
          <p:nvPr>
            <p:ph type="title"/>
            <p:custDataLst>
              <p:tags r:id="rId4"/>
            </p:custDataLst>
          </p:nvPr>
        </p:nvSpPr>
        <p:spPr/>
        <p:txBody>
          <a:bodyPr wrap="square">
            <a:normAutofit fontScale="90000"/>
          </a:bodyPr>
          <a:lstStyle/>
          <a:p>
            <a:r>
              <a:rPr lang="en-US" altLang="zh-CN" sz="6000" spc="-200" dirty="0"/>
              <a:t>switch</a:t>
            </a:r>
            <a:r>
              <a:rPr lang="zh-CN" altLang="en-US" sz="6000" spc="-200" dirty="0"/>
              <a:t>语句</a:t>
            </a:r>
            <a:endParaRPr lang="zh-CN" altLang="en-US" sz="6000" spc="-200" dirty="0"/>
          </a:p>
        </p:txBody>
      </p:sp>
      <p:sp>
        <p:nvSpPr>
          <p:cNvPr id="2" name="文本框 1"/>
          <p:cNvSpPr txBox="1"/>
          <p:nvPr>
            <p:custDataLst>
              <p:tags r:id="rId5"/>
            </p:custDataLst>
          </p:nvPr>
        </p:nvSpPr>
        <p:spPr>
          <a:xfrm>
            <a:off x="5251487" y="1850240"/>
            <a:ext cx="2444900" cy="769441"/>
          </a:xfrm>
          <a:prstGeom prst="rect">
            <a:avLst/>
          </a:prstGeom>
          <a:noFill/>
        </p:spPr>
        <p:txBody>
          <a:bodyPr wrap="square" rtlCol="0">
            <a:normAutofit/>
          </a:bodyPr>
          <a:lstStyle/>
          <a:p>
            <a:r>
              <a:rPr lang="en-US" altLang="zh-CN" sz="4400" spc="-200" dirty="0">
                <a:solidFill>
                  <a:schemeClr val="accent1"/>
                </a:solidFill>
                <a:uFillTx/>
                <a:latin typeface="Arial" panose="020B0604020202020204" pitchFamily="34" charset="0"/>
                <a:ea typeface="微软雅黑" panose="020B0503020204020204" pitchFamily="34" charset="-122"/>
              </a:rPr>
              <a:t>Part Four</a:t>
            </a:r>
            <a:endParaRPr lang="en-US" altLang="zh-CN" sz="4400" spc="-200" dirty="0">
              <a:solidFill>
                <a:schemeClr val="accent1"/>
              </a:solidFill>
              <a:uFillTx/>
              <a:latin typeface="Arial" panose="020B0604020202020204" pitchFamily="34" charset="0"/>
              <a:ea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81600" y="386870"/>
            <a:ext cx="9626400" cy="723600"/>
          </a:xfrm>
        </p:spPr>
        <p:txBody>
          <a:bodyPr>
            <a:normAutofit/>
          </a:bodyPr>
          <a:lstStyle/>
          <a:p>
            <a:r>
              <a:rPr lang="en-US" altLang="zh-CN" dirty="0"/>
              <a:t>switch</a:t>
            </a:r>
            <a:r>
              <a:rPr lang="zh-CN" altLang="en-US" dirty="0"/>
              <a:t>原理</a:t>
            </a:r>
            <a:r>
              <a:rPr lang="zh-CN" altLang="en-US" dirty="0"/>
              <a:t>简述</a:t>
            </a:r>
            <a:endParaRPr lang="zh-CN" altLang="en-US" dirty="0"/>
          </a:p>
        </p:txBody>
      </p:sp>
      <p:sp>
        <p:nvSpPr>
          <p:cNvPr id="4" name="内容占位符 3"/>
          <p:cNvSpPr>
            <a:spLocks noGrp="1"/>
          </p:cNvSpPr>
          <p:nvPr>
            <p:ph sz="quarter" idx="13"/>
            <p:custDataLst>
              <p:tags r:id="rId2"/>
            </p:custDataLst>
          </p:nvPr>
        </p:nvSpPr>
        <p:spPr>
          <a:xfrm>
            <a:off x="571500" y="1110615"/>
            <a:ext cx="11127105" cy="5230495"/>
          </a:xfrm>
        </p:spPr>
        <p:txBody>
          <a:bodyPr>
            <a:normAutofit lnSpcReduction="20000"/>
          </a:bodyPr>
          <a:lstStyle/>
          <a:p>
            <a:pPr marL="0" indent="0" fontAlgn="auto">
              <a:lnSpc>
                <a:spcPct val="180000"/>
              </a:lnSpc>
              <a:buNone/>
            </a:pPr>
            <a:r>
              <a:rPr lang="en-US" altLang="zh-CN"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switch</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需要一个开关变量，编译器会先将</a:t>
            </a:r>
            <a:r>
              <a:rPr lang="zh-CN" altLang="en-US" sz="2000" spc="50" dirty="0">
                <a:ln w="3175">
                  <a:noFill/>
                  <a:prstDash val="dash"/>
                </a:ln>
                <a:solidFill>
                  <a:schemeClr val="tx1"/>
                </a:solidFill>
                <a:cs typeface="微软雅黑" panose="020B0503020204020204" pitchFamily="34" charset="-122"/>
                <a:sym typeface="+mn-ea"/>
              </a:rPr>
              <a:t>取值范围映射到一个更小的范围里作为</a:t>
            </a:r>
            <a:r>
              <a:rPr lang="en-US" altLang="zh-CN" sz="2000" spc="50" dirty="0">
                <a:ln w="3175">
                  <a:noFill/>
                  <a:prstDash val="dash"/>
                </a:ln>
                <a:solidFill>
                  <a:schemeClr val="tx1"/>
                </a:solidFill>
                <a:cs typeface="微软雅黑" panose="020B0503020204020204" pitchFamily="34" charset="-122"/>
                <a:sym typeface="+mn-ea"/>
              </a:rPr>
              <a:t>index</a:t>
            </a:r>
            <a:r>
              <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rPr>
              <a:t>，然后将</a:t>
            </a:r>
            <a:r>
              <a:rPr lang="zh-CN" altLang="en-US" sz="2000" spc="50" dirty="0">
                <a:ln w="3175">
                  <a:noFill/>
                  <a:prstDash val="dash"/>
                </a:ln>
                <a:solidFill>
                  <a:schemeClr val="tx1"/>
                </a:solidFill>
                <a:cs typeface="微软雅黑" panose="020B0503020204020204" pitchFamily="34" charset="-122"/>
                <a:sym typeface="+mn-ea"/>
              </a:rPr>
              <a:t>该变量视作无符号数（即补码负数会变成无符号的大正数），执行</a:t>
            </a:r>
            <a:r>
              <a:rPr lang="en-US" altLang="zh-CN" sz="2000" spc="50" dirty="0">
                <a:ln w="3175">
                  <a:noFill/>
                  <a:prstDash val="dash"/>
                </a:ln>
                <a:solidFill>
                  <a:schemeClr val="tx1"/>
                </a:solidFill>
                <a:cs typeface="微软雅黑" panose="020B0503020204020204" pitchFamily="34" charset="-122"/>
                <a:sym typeface="+mn-ea"/>
              </a:rPr>
              <a:t>switch</a:t>
            </a:r>
            <a:r>
              <a:rPr lang="zh-CN" altLang="en-US" sz="2000" spc="50" dirty="0">
                <a:ln w="3175">
                  <a:noFill/>
                  <a:prstDash val="dash"/>
                </a:ln>
                <a:solidFill>
                  <a:schemeClr val="tx1"/>
                </a:solidFill>
                <a:cs typeface="微软雅黑" panose="020B0503020204020204" pitchFamily="34" charset="-122"/>
                <a:sym typeface="+mn-ea"/>
              </a:rPr>
              <a:t>语句的关键是通过跳转表来访问代码位置，跳转表对重复情况的处理就是使用同样的代码标号，对缺失情况的处理就是使用默认的代码</a:t>
            </a:r>
            <a:r>
              <a:rPr lang="zh-CN" altLang="en-US" sz="2000" spc="50" dirty="0">
                <a:ln w="3175">
                  <a:noFill/>
                  <a:prstDash val="dash"/>
                </a:ln>
                <a:solidFill>
                  <a:schemeClr val="tx1"/>
                </a:solidFill>
                <a:cs typeface="微软雅黑" panose="020B0503020204020204" pitchFamily="34" charset="-122"/>
                <a:sym typeface="+mn-ea"/>
              </a:rPr>
              <a:t>标号。</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zh-CN" altLang="en-US" sz="2000" spc="50" dirty="0">
                <a:ln w="3175">
                  <a:noFill/>
                  <a:prstDash val="dash"/>
                </a:ln>
                <a:solidFill>
                  <a:schemeClr val="tx1"/>
                </a:solidFill>
                <a:cs typeface="微软雅黑" panose="020B0503020204020204" pitchFamily="34" charset="-122"/>
                <a:sym typeface="+mn-ea"/>
              </a:rPr>
              <a:t>在汇编代码中，跳转表会声明如下：在叫做</a:t>
            </a:r>
            <a:r>
              <a:rPr lang="en-US" altLang="zh-CN" sz="2000" spc="50" dirty="0">
                <a:ln w="3175">
                  <a:noFill/>
                  <a:prstDash val="dash"/>
                </a:ln>
                <a:solidFill>
                  <a:schemeClr val="tx1"/>
                </a:solidFill>
                <a:cs typeface="微软雅黑" panose="020B0503020204020204" pitchFamily="34" charset="-122"/>
                <a:sym typeface="+mn-ea"/>
              </a:rPr>
              <a:t>rodata</a:t>
            </a:r>
            <a:r>
              <a:rPr lang="zh-CN" altLang="en-US" sz="2000" spc="50" dirty="0">
                <a:ln w="3175">
                  <a:noFill/>
                  <a:prstDash val="dash"/>
                </a:ln>
                <a:solidFill>
                  <a:schemeClr val="tx1"/>
                </a:solidFill>
                <a:cs typeface="微软雅黑" panose="020B0503020204020204" pitchFamily="34" charset="-122"/>
                <a:sym typeface="+mn-ea"/>
              </a:rPr>
              <a:t>（只读数据）的段中，每个字的值都是与指定的汇编代码标号相关联的指令地址，由一个标号标记出这个分配地址的起始，与这个标号相对应的地址会作为间接跳转的</a:t>
            </a:r>
            <a:r>
              <a:rPr lang="zh-CN" altLang="en-US" sz="2000" spc="50" dirty="0">
                <a:ln w="3175">
                  <a:noFill/>
                  <a:prstDash val="dash"/>
                </a:ln>
                <a:solidFill>
                  <a:schemeClr val="tx1"/>
                </a:solidFill>
                <a:cs typeface="微软雅黑" panose="020B0503020204020204" pitchFamily="34" charset="-122"/>
                <a:sym typeface="+mn-ea"/>
              </a:rPr>
              <a:t>基地址。</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zh-CN" altLang="en-US" sz="2000" spc="50" dirty="0">
                <a:ln w="3175">
                  <a:noFill/>
                  <a:prstDash val="dash"/>
                </a:ln>
                <a:solidFill>
                  <a:schemeClr val="tx1"/>
                </a:solidFill>
                <a:cs typeface="微软雅黑" panose="020B0503020204020204" pitchFamily="34" charset="-122"/>
                <a:sym typeface="+mn-ea"/>
              </a:rPr>
              <a:t>只有当值的取值数量比较多，且跨度范围比较小时，才会使用跳转表。</a:t>
            </a:r>
            <a:endParaRPr lang="zh-CN" altLang="en-US" sz="2000" spc="50" dirty="0">
              <a:ln w="3175">
                <a:noFill/>
                <a:prstDash val="dash"/>
              </a:ln>
              <a:solidFill>
                <a:schemeClr val="tx1"/>
              </a:solidFill>
              <a:cs typeface="微软雅黑" panose="020B0503020204020204" pitchFamily="34" charset="-122"/>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3517078" y="1915494"/>
            <a:ext cx="1375622" cy="2197736"/>
            <a:chOff x="4013960" y="2140028"/>
            <a:chExt cx="1175064" cy="2215991"/>
          </a:xfrm>
        </p:grpSpPr>
        <p:sp>
          <p:nvSpPr>
            <p:cNvPr id="7" name="文本框 6"/>
            <p:cNvSpPr txBox="1"/>
            <p:nvPr>
              <p:custDataLst>
                <p:tags r:id="rId2"/>
              </p:custDataLst>
            </p:nvPr>
          </p:nvSpPr>
          <p:spPr>
            <a:xfrm>
              <a:off x="4013960" y="2140028"/>
              <a:ext cx="1175064" cy="2215991"/>
            </a:xfrm>
            <a:prstGeom prst="rect">
              <a:avLst/>
            </a:prstGeom>
            <a:noFill/>
          </p:spPr>
          <p:txBody>
            <a:bodyPr wrap="square" rtlCol="0">
              <a:normAutofit/>
            </a:bodyPr>
            <a:lstStyle/>
            <a:p>
              <a:r>
                <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pc="-200" dirty="0">
                <a:solidFill>
                  <a:schemeClr val="accent1"/>
                </a:solidFill>
                <a:latin typeface="微软雅黑" panose="020B0503020204020204" pitchFamily="34" charset="-122"/>
                <a:ea typeface="微软雅黑" panose="020B0503020204020204" pitchFamily="34" charset="-122"/>
              </a:endParaRPr>
            </a:p>
          </p:txBody>
        </p:sp>
      </p:grpSp>
      <p:sp>
        <p:nvSpPr>
          <p:cNvPr id="6" name="标题 5"/>
          <p:cNvSpPr>
            <a:spLocks noGrp="1"/>
          </p:cNvSpPr>
          <p:nvPr>
            <p:ph type="title"/>
            <p:custDataLst>
              <p:tags r:id="rId4"/>
            </p:custDataLst>
          </p:nvPr>
        </p:nvSpPr>
        <p:spPr/>
        <p:txBody>
          <a:bodyPr wrap="square">
            <a:normAutofit fontScale="90000"/>
          </a:bodyPr>
          <a:lstStyle/>
          <a:p>
            <a:r>
              <a:rPr lang="zh-CN" altLang="en-US" sz="6000" spc="-200" dirty="0"/>
              <a:t>条件码</a:t>
            </a:r>
            <a:endParaRPr lang="zh-CN" altLang="en-US" sz="6000" spc="-200" dirty="0"/>
          </a:p>
        </p:txBody>
      </p:sp>
      <p:sp>
        <p:nvSpPr>
          <p:cNvPr id="2" name="文本框 1"/>
          <p:cNvSpPr txBox="1"/>
          <p:nvPr>
            <p:custDataLst>
              <p:tags r:id="rId5"/>
            </p:custDataLst>
          </p:nvPr>
        </p:nvSpPr>
        <p:spPr>
          <a:xfrm>
            <a:off x="5251487" y="1850240"/>
            <a:ext cx="2444900" cy="769441"/>
          </a:xfrm>
          <a:prstGeom prst="rect">
            <a:avLst/>
          </a:prstGeom>
          <a:noFill/>
        </p:spPr>
        <p:txBody>
          <a:bodyPr wrap="square" rtlCol="0">
            <a:normAutofit/>
          </a:bodyPr>
          <a:lstStyle/>
          <a:p>
            <a:r>
              <a:rPr lang="en-US" altLang="zh-CN" sz="4400" spc="-200" dirty="0">
                <a:solidFill>
                  <a:schemeClr val="accent1"/>
                </a:solidFill>
                <a:uFillTx/>
                <a:latin typeface="Arial" panose="020B0604020202020204" pitchFamily="34" charset="0"/>
                <a:ea typeface="微软雅黑" panose="020B0503020204020204" pitchFamily="34" charset="-122"/>
              </a:rPr>
              <a:t>Part One</a:t>
            </a:r>
            <a:endParaRPr lang="en-US" altLang="zh-CN" sz="4400" spc="-200" dirty="0">
              <a:solidFill>
                <a:schemeClr val="accent1"/>
              </a:solidFill>
              <a:uFillTx/>
              <a:latin typeface="Arial" panose="020B0604020202020204" pitchFamily="34" charset="0"/>
              <a:ea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LER544_SUYRC8P%$ZMOHC51"/>
          <p:cNvPicPr>
            <a:picLocks noChangeAspect="1"/>
          </p:cNvPicPr>
          <p:nvPr/>
        </p:nvPicPr>
        <p:blipFill>
          <a:blip r:embed="rId3"/>
          <a:stretch>
            <a:fillRect/>
          </a:stretch>
        </p:blipFill>
        <p:spPr>
          <a:xfrm>
            <a:off x="0" y="1659890"/>
            <a:ext cx="12192000" cy="475551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IR8%EE$XU$3$AFN{O53MPPN"/>
          <p:cNvPicPr>
            <a:picLocks noChangeAspect="1"/>
          </p:cNvPicPr>
          <p:nvPr/>
        </p:nvPicPr>
        <p:blipFill>
          <a:blip r:embed="rId3"/>
          <a:stretch>
            <a:fillRect/>
          </a:stretch>
        </p:blipFill>
        <p:spPr>
          <a:xfrm>
            <a:off x="4445" y="1507490"/>
            <a:ext cx="12192000" cy="495871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AYGEN7HQ~ZRCO(4`E7@%MRQ"/>
          <p:cNvPicPr>
            <a:picLocks noChangeAspect="1"/>
          </p:cNvPicPr>
          <p:nvPr/>
        </p:nvPicPr>
        <p:blipFill>
          <a:blip r:embed="rId3"/>
          <a:stretch>
            <a:fillRect/>
          </a:stretch>
        </p:blipFill>
        <p:spPr>
          <a:xfrm>
            <a:off x="0" y="1619250"/>
            <a:ext cx="12192000" cy="477520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4)BF{~(5DSCO1]7F{A4WXH4"/>
          <p:cNvPicPr>
            <a:picLocks noChangeAspect="1"/>
          </p:cNvPicPr>
          <p:nvPr/>
        </p:nvPicPr>
        <p:blipFill>
          <a:blip r:embed="rId3"/>
          <a:stretch>
            <a:fillRect/>
          </a:stretch>
        </p:blipFill>
        <p:spPr>
          <a:xfrm>
            <a:off x="4445" y="1478915"/>
            <a:ext cx="12192000" cy="493522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L%%E2@%R34JD~BYZV3QZ~5"/>
          <p:cNvPicPr>
            <a:picLocks noChangeAspect="1"/>
          </p:cNvPicPr>
          <p:nvPr/>
        </p:nvPicPr>
        <p:blipFill>
          <a:blip r:embed="rId3"/>
          <a:stretch>
            <a:fillRect/>
          </a:stretch>
        </p:blipFill>
        <p:spPr>
          <a:xfrm>
            <a:off x="0" y="1691005"/>
            <a:ext cx="12192000" cy="477393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fontScale="90000"/>
          </a:bodyPr>
          <a:lstStyle/>
          <a:p>
            <a:r>
              <a:rPr lang="zh-CN" altLang="en-US" dirty="0">
                <a:solidFill>
                  <a:schemeClr val="tx1">
                    <a:lumMod val="85000"/>
                    <a:lumOff val="15000"/>
                  </a:schemeClr>
                </a:solidFill>
              </a:rPr>
              <a:t>实例：</a:t>
            </a:r>
            <a:r>
              <a:rPr lang="en-US" dirty="0">
                <a:solidFill>
                  <a:schemeClr val="tx1">
                    <a:lumMod val="85000"/>
                    <a:lumOff val="15000"/>
                  </a:schemeClr>
                </a:solidFill>
              </a:rPr>
              <a:t>switch</a:t>
            </a:r>
            <a:r>
              <a:rPr lang="zh-CN" altLang="en-US" dirty="0">
                <a:solidFill>
                  <a:schemeClr val="tx1">
                    <a:lumMod val="85000"/>
                    <a:lumOff val="15000"/>
                  </a:schemeClr>
                </a:solidFill>
              </a:rPr>
              <a:t>究竟干了</a:t>
            </a:r>
            <a:r>
              <a:rPr lang="zh-CN" altLang="en-US" dirty="0">
                <a:solidFill>
                  <a:schemeClr val="tx1">
                    <a:lumMod val="85000"/>
                    <a:lumOff val="15000"/>
                  </a:schemeClr>
                </a:solidFill>
              </a:rPr>
              <a:t>什么</a:t>
            </a:r>
            <a:endParaRPr lang="zh-CN" altLang="en-US" dirty="0">
              <a:solidFill>
                <a:schemeClr val="tx1">
                  <a:lumMod val="85000"/>
                  <a:lumOff val="15000"/>
                </a:schemeClr>
              </a:solidFill>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5V{0}FBS~YF)4~33])21UB"/>
          <p:cNvPicPr>
            <a:picLocks noChangeAspect="1"/>
          </p:cNvPicPr>
          <p:nvPr/>
        </p:nvPicPr>
        <p:blipFill>
          <a:blip r:embed="rId3"/>
          <a:stretch>
            <a:fillRect/>
          </a:stretch>
        </p:blipFill>
        <p:spPr>
          <a:xfrm>
            <a:off x="284480" y="1207135"/>
            <a:ext cx="3094355" cy="5560060"/>
          </a:xfrm>
          <a:prstGeom prst="rect">
            <a:avLst/>
          </a:prstGeom>
        </p:spPr>
      </p:pic>
      <p:pic>
        <p:nvPicPr>
          <p:cNvPr id="4" name="图片 3" descr="DZ6@1%5$Z72S98GKQZT`Q2N"/>
          <p:cNvPicPr>
            <a:picLocks noChangeAspect="1"/>
          </p:cNvPicPr>
          <p:nvPr/>
        </p:nvPicPr>
        <p:blipFill>
          <a:blip r:embed="rId4"/>
          <a:stretch>
            <a:fillRect/>
          </a:stretch>
        </p:blipFill>
        <p:spPr>
          <a:xfrm>
            <a:off x="8265795" y="1350645"/>
            <a:ext cx="3734435" cy="5416550"/>
          </a:xfrm>
          <a:prstGeom prst="rect">
            <a:avLst/>
          </a:prstGeom>
        </p:spPr>
      </p:pic>
      <p:sp>
        <p:nvSpPr>
          <p:cNvPr id="6" name="文本框 5"/>
          <p:cNvSpPr txBox="1"/>
          <p:nvPr/>
        </p:nvSpPr>
        <p:spPr>
          <a:xfrm>
            <a:off x="3691255" y="2279650"/>
            <a:ext cx="4422140" cy="3415030"/>
          </a:xfrm>
          <a:prstGeom prst="rect">
            <a:avLst/>
          </a:prstGeom>
          <a:noFill/>
        </p:spPr>
        <p:txBody>
          <a:bodyPr wrap="square" rtlCol="0">
            <a:spAutoFit/>
          </a:bodyPr>
          <a:p>
            <a:r>
              <a:rPr lang="zh-CN" altLang="en-US" sz="2400"/>
              <a:t>这个例子解释的是我们应该如何阅读跳转表：在把取值映射到一个较小的范围之后，跳转表会按照取值的大小顺序来安排，所以从上到下依次对应取值</a:t>
            </a:r>
            <a:r>
              <a:rPr lang="en-US" altLang="zh-CN" sz="2400"/>
              <a:t>8~15</a:t>
            </a:r>
            <a:r>
              <a:rPr lang="zh-CN" altLang="en-US" sz="2400"/>
              <a:t>的情况，然后按照对应的标号跳转即可，可以看到这里的跳转表后面的地址写的很清楚，就是与基地址之差。</a:t>
            </a:r>
            <a:endParaRPr lang="zh-CN" altLang="en-US" sz="240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a:bodyPr>
          <a:lstStyle/>
          <a:p>
            <a:r>
              <a:rPr lang="zh-CN" altLang="en-US" dirty="0"/>
              <a:t>谢谢</a:t>
            </a:r>
            <a:r>
              <a:rPr lang="zh-CN" altLang="en-US" dirty="0"/>
              <a:t>聆听！</a:t>
            </a:r>
            <a:endParaRPr lang="zh-CN" altLang="en-US" dirty="0"/>
          </a:p>
        </p:txBody>
      </p:sp>
      <p:sp>
        <p:nvSpPr>
          <p:cNvPr id="13" name="文本占位符 12"/>
          <p:cNvSpPr>
            <a:spLocks noGrp="1"/>
          </p:cNvSpPr>
          <p:nvPr>
            <p:ph type="body" sz="quarter" idx="13"/>
            <p:custDataLst>
              <p:tags r:id="rId2"/>
            </p:custDataLst>
          </p:nvPr>
        </p:nvSpPr>
        <p:spPr>
          <a:xfrm>
            <a:off x="9511030" y="6192520"/>
            <a:ext cx="796290" cy="485140"/>
          </a:xfrm>
        </p:spPr>
        <p:txBody>
          <a:bodyPr>
            <a:normAutofit fontScale="90000"/>
          </a:bodyPr>
          <a:lstStyle/>
          <a:p>
            <a:r>
              <a:rPr lang="zh-CN" altLang="en-US" dirty="0"/>
              <a:t>张荟萱</a:t>
            </a:r>
            <a:endParaRPr lang="zh-CN" altLang="en-US" dirty="0"/>
          </a:p>
        </p:txBody>
      </p:sp>
      <p:sp>
        <p:nvSpPr>
          <p:cNvPr id="18" name="文本占位符 17"/>
          <p:cNvSpPr>
            <a:spLocks noGrp="1"/>
          </p:cNvSpPr>
          <p:nvPr>
            <p:ph type="body" sz="quarter" idx="14"/>
            <p:custDataLst>
              <p:tags r:id="rId3"/>
            </p:custDataLst>
          </p:nvPr>
        </p:nvSpPr>
        <p:spPr>
          <a:xfrm>
            <a:off x="10750458" y="6192712"/>
            <a:ext cx="1302102" cy="485285"/>
          </a:xfrm>
        </p:spPr>
        <p:txBody>
          <a:bodyPr>
            <a:normAutofit fontScale="90000"/>
          </a:bodyPr>
          <a:lstStyle/>
          <a:p>
            <a:r>
              <a:rPr lang="en-US" altLang="zh-CN" dirty="0"/>
              <a:t>2021.10.12</a:t>
            </a:r>
            <a:endParaRPr lang="en-US" altLang="zh-CN" dirty="0"/>
          </a:p>
        </p:txBody>
      </p:sp>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p:nvPr>
            <p:custDataLst>
              <p:tags r:id="rId1"/>
            </p:custDataLst>
          </p:nvPr>
        </p:nvSpPr>
        <p:spPr>
          <a:xfrm>
            <a:off x="609299" y="276673"/>
            <a:ext cx="10973399" cy="565146"/>
          </a:xfrm>
          <a:prstGeom prst="rect">
            <a:avLst/>
          </a:prstGeom>
          <a:noFill/>
          <a:ln w="3175">
            <a:noFill/>
            <a:prstDash val="dash"/>
          </a:ln>
        </p:spPr>
        <p:txBody>
          <a:bodyPr wrap="square" lIns="90000" tIns="46800" rIns="90000" bIns="46800" anchor="t" anchorCtr="0">
            <a:normAutofit fontScale="900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pPr>
            <a:r>
              <a:rPr lang="zh-CN" altLang="en-US"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条件码</a:t>
            </a:r>
            <a:r>
              <a:rPr altLang="zh-CN"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——CZSO</a:t>
            </a:r>
            <a:endParaRPr altLang="zh-CN"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1240790" y="1125220"/>
          <a:ext cx="10340975" cy="3762375"/>
        </p:xfrm>
        <a:graphic>
          <a:graphicData uri="http://schemas.openxmlformats.org/drawingml/2006/table">
            <a:tbl>
              <a:tblPr firstRow="1" bandRow="1">
                <a:tableStyleId>{5C22544A-7EE6-4342-B048-85BDC9FD1C3A}</a:tableStyleId>
              </a:tblPr>
              <a:tblGrid>
                <a:gridCol w="720090"/>
                <a:gridCol w="9620885"/>
              </a:tblGrid>
              <a:tr h="752475">
                <a:tc>
                  <a:txBody>
                    <a:bodyPr/>
                    <a:p>
                      <a:pPr>
                        <a:buNone/>
                      </a:pPr>
                      <a:endParaRPr lang="zh-CN" altLang="en-US" sz="2400"/>
                    </a:p>
                  </a:txBody>
                  <a:tcPr/>
                </a:tc>
                <a:tc>
                  <a:txBody>
                    <a:bodyPr/>
                    <a:p>
                      <a:pPr>
                        <a:buNone/>
                      </a:pPr>
                      <a:r>
                        <a:rPr lang="zh-CN" altLang="en-US" sz="2400"/>
                        <a:t>作用</a:t>
                      </a:r>
                      <a:endParaRPr lang="zh-CN" altLang="en-US" sz="2400"/>
                    </a:p>
                  </a:txBody>
                  <a:tcPr/>
                </a:tc>
              </a:tr>
              <a:tr h="752475">
                <a:tc>
                  <a:txBody>
                    <a:bodyPr/>
                    <a:p>
                      <a:pPr>
                        <a:buNone/>
                      </a:pPr>
                      <a:r>
                        <a:rPr lang="en-US" altLang="zh-CN" sz="2400"/>
                        <a:t>CF</a:t>
                      </a:r>
                      <a:endParaRPr lang="en-US" altLang="zh-CN" sz="2400"/>
                    </a:p>
                  </a:txBody>
                  <a:tcPr/>
                </a:tc>
                <a:tc>
                  <a:txBody>
                    <a:bodyPr/>
                    <a:p>
                      <a:pPr>
                        <a:buNone/>
                      </a:pPr>
                      <a:r>
                        <a:rPr lang="zh-CN" altLang="en-US" sz="2400">
                          <a:sym typeface="+mn-ea"/>
                        </a:rPr>
                        <a:t>进位标志，最近的操作使最高位产生了进位，可用来检查无符号操作的溢出</a:t>
                      </a:r>
                      <a:endParaRPr lang="zh-CN" altLang="en-US" sz="2400">
                        <a:sym typeface="+mn-ea"/>
                      </a:endParaRPr>
                    </a:p>
                  </a:txBody>
                  <a:tcPr/>
                </a:tc>
              </a:tr>
              <a:tr h="752475">
                <a:tc>
                  <a:txBody>
                    <a:bodyPr/>
                    <a:p>
                      <a:pPr>
                        <a:buNone/>
                      </a:pPr>
                      <a:r>
                        <a:rPr lang="en-US" altLang="zh-CN" sz="2400"/>
                        <a:t>ZF</a:t>
                      </a:r>
                      <a:endParaRPr lang="en-US" altLang="zh-CN" sz="2400"/>
                    </a:p>
                  </a:txBody>
                  <a:tcPr/>
                </a:tc>
                <a:tc>
                  <a:txBody>
                    <a:bodyPr/>
                    <a:p>
                      <a:pPr>
                        <a:buNone/>
                      </a:pPr>
                      <a:r>
                        <a:rPr lang="zh-CN" altLang="en-US" sz="2400"/>
                        <a:t>零标志，最近的操作得出的结果为</a:t>
                      </a:r>
                      <a:r>
                        <a:rPr lang="en-US" altLang="zh-CN" sz="2400"/>
                        <a:t>0</a:t>
                      </a:r>
                      <a:endParaRPr lang="en-US" altLang="zh-CN" sz="2400"/>
                    </a:p>
                  </a:txBody>
                  <a:tcPr/>
                </a:tc>
              </a:tr>
              <a:tr h="752475">
                <a:tc>
                  <a:txBody>
                    <a:bodyPr/>
                    <a:p>
                      <a:pPr>
                        <a:buNone/>
                      </a:pPr>
                      <a:r>
                        <a:rPr lang="en-US" altLang="zh-CN" sz="2400"/>
                        <a:t>SF</a:t>
                      </a:r>
                      <a:endParaRPr lang="en-US" altLang="zh-CN" sz="2400"/>
                    </a:p>
                  </a:txBody>
                  <a:tcPr/>
                </a:tc>
                <a:tc>
                  <a:txBody>
                    <a:bodyPr/>
                    <a:p>
                      <a:pPr>
                        <a:buNone/>
                      </a:pPr>
                      <a:r>
                        <a:rPr lang="zh-CN" altLang="en-US" sz="2400"/>
                        <a:t>符号标志，最近的操作得到的结果为负数</a:t>
                      </a:r>
                      <a:endParaRPr lang="zh-CN" altLang="en-US" sz="2400"/>
                    </a:p>
                  </a:txBody>
                  <a:tcPr/>
                </a:tc>
              </a:tr>
              <a:tr h="752475">
                <a:tc>
                  <a:txBody>
                    <a:bodyPr/>
                    <a:p>
                      <a:pPr>
                        <a:buNone/>
                      </a:pPr>
                      <a:r>
                        <a:rPr lang="en-US" altLang="zh-CN" sz="2400"/>
                        <a:t>OF</a:t>
                      </a:r>
                      <a:endParaRPr lang="en-US" altLang="zh-CN" sz="2400"/>
                    </a:p>
                  </a:txBody>
                  <a:tcPr/>
                </a:tc>
                <a:tc>
                  <a:txBody>
                    <a:bodyPr/>
                    <a:p>
                      <a:pPr>
                        <a:buNone/>
                      </a:pPr>
                      <a:r>
                        <a:rPr lang="zh-CN" altLang="en-US" sz="2400"/>
                        <a:t>溢出标志，最近的操作导致一个补码溢出（正溢出或负溢出）</a:t>
                      </a:r>
                      <a:endParaRPr lang="zh-CN" altLang="en-US" sz="2400"/>
                    </a:p>
                  </a:txBody>
                  <a:tcPr/>
                </a:tc>
              </a:tr>
            </a:tbl>
          </a:graphicData>
        </a:graphic>
      </p:graphicFrame>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81600" y="386870"/>
            <a:ext cx="9626400" cy="723600"/>
          </a:xfrm>
        </p:spPr>
        <p:txBody>
          <a:bodyPr>
            <a:normAutofit/>
          </a:bodyPr>
          <a:lstStyle/>
          <a:p>
            <a:r>
              <a:rPr lang="zh-CN" altLang="zh-CN" dirty="0"/>
              <a:t>关于条件码的一些说明</a:t>
            </a:r>
            <a:endParaRPr lang="zh-CN" altLang="zh-CN" dirty="0"/>
          </a:p>
        </p:txBody>
      </p:sp>
      <p:sp>
        <p:nvSpPr>
          <p:cNvPr id="4" name="内容占位符 3"/>
          <p:cNvSpPr>
            <a:spLocks noGrp="1"/>
          </p:cNvSpPr>
          <p:nvPr>
            <p:ph sz="quarter" idx="13"/>
            <p:custDataLst>
              <p:tags r:id="rId2"/>
            </p:custDataLst>
          </p:nvPr>
        </p:nvSpPr>
        <p:spPr>
          <a:xfrm>
            <a:off x="571500" y="1110615"/>
            <a:ext cx="11127105" cy="5230495"/>
          </a:xfrm>
        </p:spPr>
        <p:txBody>
          <a:bodyPr/>
          <a:lstStyle/>
          <a:p>
            <a:pPr marL="0" indent="0" fontAlgn="auto">
              <a:lnSpc>
                <a:spcPct val="180000"/>
              </a:lnSpc>
              <a:buNone/>
            </a:pPr>
            <a:r>
              <a:rPr lang="en-US" altLang="zh-CN" sz="2000" dirty="0">
                <a:solidFill>
                  <a:schemeClr val="tx1"/>
                </a:solidFill>
              </a:rPr>
              <a:t>1.</a:t>
            </a:r>
            <a:r>
              <a:rPr lang="zh-CN" altLang="en-US" sz="2000" spc="50" dirty="0">
                <a:ln w="3175">
                  <a:noFill/>
                  <a:prstDash val="dash"/>
                </a:ln>
                <a:solidFill>
                  <a:schemeClr val="tx1"/>
                </a:solidFill>
                <a:cs typeface="微软雅黑" panose="020B0503020204020204" pitchFamily="34" charset="-122"/>
                <a:sym typeface="+mn-ea"/>
              </a:rPr>
              <a:t>这并不是所有的条件码，比如还有一个名为</a:t>
            </a:r>
            <a:r>
              <a:rPr altLang="zh-CN" sz="2000" spc="50" dirty="0">
                <a:ln w="3175">
                  <a:noFill/>
                  <a:prstDash val="dash"/>
                </a:ln>
                <a:solidFill>
                  <a:schemeClr val="tx1"/>
                </a:solidFill>
                <a:cs typeface="微软雅黑" panose="020B0503020204020204" pitchFamily="34" charset="-122"/>
                <a:sym typeface="+mn-ea"/>
              </a:rPr>
              <a:t>PF</a:t>
            </a:r>
            <a:r>
              <a:rPr lang="zh-CN" altLang="en-US" sz="2000" spc="50" dirty="0">
                <a:ln w="3175">
                  <a:noFill/>
                  <a:prstDash val="dash"/>
                </a:ln>
                <a:solidFill>
                  <a:schemeClr val="tx1"/>
                </a:solidFill>
                <a:cs typeface="微软雅黑" panose="020B0503020204020204" pitchFamily="34" charset="-122"/>
                <a:sym typeface="+mn-ea"/>
              </a:rPr>
              <a:t>的条件码，其作用是每次执行算术或逻辑运算后检验运算结果低八位中</a:t>
            </a:r>
            <a:r>
              <a:rPr altLang="zh-CN" sz="2000" spc="50" dirty="0">
                <a:ln w="3175">
                  <a:noFill/>
                  <a:prstDash val="dash"/>
                </a:ln>
                <a:solidFill>
                  <a:schemeClr val="tx1"/>
                </a:solidFill>
                <a:cs typeface="微软雅黑" panose="020B0503020204020204" pitchFamily="34" charset="-122"/>
                <a:sym typeface="+mn-ea"/>
              </a:rPr>
              <a:t>1</a:t>
            </a:r>
            <a:r>
              <a:rPr lang="zh-CN" altLang="en-US" sz="2000" spc="50" dirty="0">
                <a:ln w="3175">
                  <a:noFill/>
                  <a:prstDash val="dash"/>
                </a:ln>
                <a:solidFill>
                  <a:schemeClr val="tx1"/>
                </a:solidFill>
                <a:cs typeface="微软雅黑" panose="020B0503020204020204" pitchFamily="34" charset="-122"/>
                <a:sym typeface="+mn-ea"/>
              </a:rPr>
              <a:t>的个数，若为偶数设置为</a:t>
            </a:r>
            <a:r>
              <a:rPr altLang="zh-CN" sz="2000" spc="50" dirty="0">
                <a:ln w="3175">
                  <a:noFill/>
                  <a:prstDash val="dash"/>
                </a:ln>
                <a:solidFill>
                  <a:schemeClr val="tx1"/>
                </a:solidFill>
                <a:cs typeface="微软雅黑" panose="020B0503020204020204" pitchFamily="34" charset="-122"/>
                <a:sym typeface="+mn-ea"/>
              </a:rPr>
              <a:t>1</a:t>
            </a:r>
            <a:r>
              <a:rPr lang="zh-CN" altLang="en-US" sz="2000" spc="50" dirty="0">
                <a:ln w="3175">
                  <a:noFill/>
                  <a:prstDash val="dash"/>
                </a:ln>
                <a:solidFill>
                  <a:schemeClr val="tx1"/>
                </a:solidFill>
                <a:cs typeface="微软雅黑" panose="020B0503020204020204" pitchFamily="34" charset="-122"/>
                <a:sym typeface="+mn-ea"/>
              </a:rPr>
              <a:t>，若为奇数设置为</a:t>
            </a:r>
            <a:r>
              <a:rPr altLang="zh-CN" sz="2000" spc="50" dirty="0">
                <a:ln w="3175">
                  <a:noFill/>
                  <a:prstDash val="dash"/>
                </a:ln>
                <a:solidFill>
                  <a:schemeClr val="tx1"/>
                </a:solidFill>
                <a:cs typeface="微软雅黑" panose="020B0503020204020204" pitchFamily="34" charset="-122"/>
                <a:sym typeface="+mn-ea"/>
              </a:rPr>
              <a:t>0</a:t>
            </a:r>
            <a:r>
              <a:rPr lang="zh-CN" altLang="en-US" sz="2000" spc="50" dirty="0">
                <a:ln w="3175">
                  <a:noFill/>
                  <a:prstDash val="dash"/>
                </a:ln>
                <a:solidFill>
                  <a:schemeClr val="tx1"/>
                </a:solidFill>
                <a:cs typeface="微软雅黑" panose="020B0503020204020204" pitchFamily="34" charset="-122"/>
                <a:sym typeface="+mn-ea"/>
              </a:rPr>
              <a:t>。（参见书</a:t>
            </a:r>
            <a:r>
              <a:rPr lang="en-US" altLang="zh-CN" sz="2000" spc="50" dirty="0">
                <a:ln w="3175">
                  <a:noFill/>
                  <a:prstDash val="dash"/>
                </a:ln>
                <a:solidFill>
                  <a:schemeClr val="tx1"/>
                </a:solidFill>
                <a:cs typeface="微软雅黑" panose="020B0503020204020204" pitchFamily="34" charset="-122"/>
                <a:sym typeface="+mn-ea"/>
              </a:rPr>
              <a:t>P118)</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en-US" altLang="zh-CN" sz="2000" spc="50" dirty="0">
                <a:ln w="3175">
                  <a:noFill/>
                  <a:prstDash val="dash"/>
                </a:ln>
                <a:solidFill>
                  <a:schemeClr val="tx1"/>
                </a:solidFill>
                <a:cs typeface="微软雅黑" panose="020B0503020204020204" pitchFamily="34" charset="-122"/>
                <a:sym typeface="+mn-ea"/>
              </a:rPr>
              <a:t>2.</a:t>
            </a:r>
            <a:r>
              <a:rPr lang="en-US" altLang="zh-CN" sz="2000" spc="50" dirty="0">
                <a:ln w="3175">
                  <a:noFill/>
                  <a:prstDash val="dash"/>
                </a:ln>
                <a:solidFill>
                  <a:srgbClr val="FF0000"/>
                </a:solidFill>
                <a:cs typeface="微软雅黑" panose="020B0503020204020204" pitchFamily="34" charset="-122"/>
                <a:sym typeface="+mn-ea"/>
              </a:rPr>
              <a:t>leaq</a:t>
            </a:r>
            <a:r>
              <a:rPr lang="zh-CN" altLang="en-US" sz="2000" spc="50" dirty="0">
                <a:ln w="3175">
                  <a:noFill/>
                  <a:prstDash val="dash"/>
                </a:ln>
                <a:solidFill>
                  <a:srgbClr val="FF0000"/>
                </a:solidFill>
                <a:cs typeface="微软雅黑" panose="020B0503020204020204" pitchFamily="34" charset="-122"/>
                <a:sym typeface="+mn-ea"/>
              </a:rPr>
              <a:t>指令并不会设置任何条件码</a:t>
            </a:r>
            <a:r>
              <a:rPr lang="zh-CN" altLang="en-US" sz="2000" spc="50" dirty="0">
                <a:ln w="3175">
                  <a:noFill/>
                  <a:prstDash val="dash"/>
                </a:ln>
                <a:solidFill>
                  <a:schemeClr val="tx1"/>
                </a:solidFill>
                <a:cs typeface="微软雅黑" panose="020B0503020204020204" pitchFamily="34" charset="-122"/>
                <a:sym typeface="+mn-ea"/>
              </a:rPr>
              <a:t>，因为它进行的是地址计算，而其余所有运算都改变条件码；对于逻辑操作，</a:t>
            </a:r>
            <a:r>
              <a:rPr lang="zh-CN" altLang="en-US" sz="2000" spc="50" dirty="0">
                <a:ln w="3175">
                  <a:noFill/>
                  <a:prstDash val="dash"/>
                </a:ln>
                <a:solidFill>
                  <a:srgbClr val="FF0000"/>
                </a:solidFill>
                <a:cs typeface="微软雅黑" panose="020B0503020204020204" pitchFamily="34" charset="-122"/>
                <a:sym typeface="+mn-ea"/>
              </a:rPr>
              <a:t>进位标志和溢出标志会设置为</a:t>
            </a:r>
            <a:r>
              <a:rPr lang="en-US" altLang="zh-CN" sz="2000" spc="50" dirty="0">
                <a:ln w="3175">
                  <a:noFill/>
                  <a:prstDash val="dash"/>
                </a:ln>
                <a:solidFill>
                  <a:srgbClr val="FF0000"/>
                </a:solidFill>
                <a:cs typeface="微软雅黑" panose="020B0503020204020204" pitchFamily="34" charset="-122"/>
                <a:sym typeface="+mn-ea"/>
              </a:rPr>
              <a:t>0</a:t>
            </a:r>
            <a:r>
              <a:rPr lang="zh-CN" altLang="en-US" sz="2000" spc="50" dirty="0">
                <a:ln w="3175">
                  <a:noFill/>
                  <a:prstDash val="dash"/>
                </a:ln>
                <a:solidFill>
                  <a:schemeClr val="tx1"/>
                </a:solidFill>
                <a:cs typeface="微软雅黑" panose="020B0503020204020204" pitchFamily="34" charset="-122"/>
                <a:sym typeface="+mn-ea"/>
              </a:rPr>
              <a:t>；对于移位操作，</a:t>
            </a:r>
            <a:r>
              <a:rPr lang="zh-CN" altLang="en-US" sz="2000" spc="50" dirty="0">
                <a:ln w="3175">
                  <a:noFill/>
                  <a:prstDash val="dash"/>
                </a:ln>
                <a:solidFill>
                  <a:srgbClr val="FF0000"/>
                </a:solidFill>
                <a:cs typeface="微软雅黑" panose="020B0503020204020204" pitchFamily="34" charset="-122"/>
                <a:sym typeface="+mn-ea"/>
              </a:rPr>
              <a:t>进位标志会设置成最后一个被移出的位，溢出标志会设置为</a:t>
            </a:r>
            <a:r>
              <a:rPr lang="en-US" altLang="zh-CN" sz="2000" spc="50" dirty="0">
                <a:ln w="3175">
                  <a:noFill/>
                  <a:prstDash val="dash"/>
                </a:ln>
                <a:solidFill>
                  <a:srgbClr val="FF0000"/>
                </a:solidFill>
                <a:cs typeface="微软雅黑" panose="020B0503020204020204" pitchFamily="34" charset="-122"/>
                <a:sym typeface="+mn-ea"/>
              </a:rPr>
              <a:t>0</a:t>
            </a:r>
            <a:r>
              <a:rPr lang="zh-CN" altLang="en-US" sz="2000" spc="50" dirty="0">
                <a:ln w="3175">
                  <a:noFill/>
                  <a:prstDash val="dash"/>
                </a:ln>
                <a:solidFill>
                  <a:schemeClr val="tx1"/>
                </a:solidFill>
                <a:cs typeface="微软雅黑" panose="020B0503020204020204" pitchFamily="34" charset="-122"/>
                <a:sym typeface="+mn-ea"/>
              </a:rPr>
              <a:t>；</a:t>
            </a:r>
            <a:r>
              <a:rPr lang="en-US" altLang="zh-CN" sz="2000" spc="50" dirty="0">
                <a:ln w="3175">
                  <a:noFill/>
                  <a:prstDash val="dash"/>
                </a:ln>
                <a:solidFill>
                  <a:schemeClr val="tx1"/>
                </a:solidFill>
                <a:cs typeface="微软雅黑" panose="020B0503020204020204" pitchFamily="34" charset="-122"/>
                <a:sym typeface="+mn-ea"/>
              </a:rPr>
              <a:t>INC</a:t>
            </a:r>
            <a:r>
              <a:rPr lang="zh-CN" altLang="en-US" sz="2000" spc="50" dirty="0">
                <a:ln w="3175">
                  <a:noFill/>
                  <a:prstDash val="dash"/>
                </a:ln>
                <a:solidFill>
                  <a:schemeClr val="tx1"/>
                </a:solidFill>
                <a:cs typeface="微软雅黑" panose="020B0503020204020204" pitchFamily="34" charset="-122"/>
                <a:sym typeface="+mn-ea"/>
              </a:rPr>
              <a:t>和</a:t>
            </a:r>
            <a:r>
              <a:rPr lang="en-US" altLang="zh-CN" sz="2000" spc="50" dirty="0">
                <a:ln w="3175">
                  <a:noFill/>
                  <a:prstDash val="dash"/>
                </a:ln>
                <a:solidFill>
                  <a:schemeClr val="tx1"/>
                </a:solidFill>
                <a:cs typeface="微软雅黑" panose="020B0503020204020204" pitchFamily="34" charset="-122"/>
                <a:sym typeface="+mn-ea"/>
              </a:rPr>
              <a:t>DEC</a:t>
            </a:r>
            <a:r>
              <a:rPr lang="zh-CN" altLang="en-US" sz="2000" spc="50" dirty="0">
                <a:ln w="3175">
                  <a:noFill/>
                  <a:prstDash val="dash"/>
                </a:ln>
                <a:solidFill>
                  <a:schemeClr val="tx1"/>
                </a:solidFill>
                <a:cs typeface="微软雅黑" panose="020B0503020204020204" pitchFamily="34" charset="-122"/>
                <a:sym typeface="+mn-ea"/>
              </a:rPr>
              <a:t>操作</a:t>
            </a:r>
            <a:r>
              <a:rPr lang="zh-CN" altLang="en-US" sz="2000" spc="50" dirty="0">
                <a:ln w="3175">
                  <a:noFill/>
                  <a:prstDash val="dash"/>
                </a:ln>
                <a:solidFill>
                  <a:srgbClr val="FF0000"/>
                </a:solidFill>
                <a:cs typeface="微软雅黑" panose="020B0503020204020204" pitchFamily="34" charset="-122"/>
                <a:sym typeface="+mn-ea"/>
              </a:rPr>
              <a:t>会设置溢出和零标志，但是不会改变进位标志</a:t>
            </a:r>
            <a:r>
              <a:rPr lang="zh-CN" altLang="en-US" sz="2000" spc="50" dirty="0">
                <a:ln w="3175">
                  <a:noFill/>
                  <a:prstDash val="dash"/>
                </a:ln>
                <a:solidFill>
                  <a:schemeClr val="tx1"/>
                </a:solidFill>
                <a:cs typeface="微软雅黑" panose="020B0503020204020204" pitchFamily="34" charset="-122"/>
                <a:sym typeface="+mn-ea"/>
              </a:rPr>
              <a:t>。</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en-US" altLang="zh-CN" sz="2000" spc="50" dirty="0">
                <a:ln w="3175">
                  <a:noFill/>
                  <a:prstDash val="dash"/>
                </a:ln>
                <a:solidFill>
                  <a:schemeClr val="tx1"/>
                </a:solidFill>
                <a:cs typeface="微软雅黑" panose="020B0503020204020204" pitchFamily="34" charset="-122"/>
                <a:sym typeface="+mn-ea"/>
              </a:rPr>
              <a:t>3.</a:t>
            </a:r>
            <a:r>
              <a:rPr lang="zh-CN" altLang="en-US" sz="2000" spc="50" dirty="0">
                <a:ln w="3175">
                  <a:noFill/>
                  <a:prstDash val="dash"/>
                </a:ln>
                <a:solidFill>
                  <a:schemeClr val="tx1"/>
                </a:solidFill>
                <a:cs typeface="微软雅黑" panose="020B0503020204020204" pitchFamily="34" charset="-122"/>
                <a:sym typeface="+mn-ea"/>
              </a:rPr>
              <a:t>有两类</a:t>
            </a:r>
            <a:r>
              <a:rPr lang="en-US" altLang="zh-CN" sz="2000" spc="50" dirty="0">
                <a:ln w="3175">
                  <a:noFill/>
                  <a:prstDash val="dash"/>
                </a:ln>
                <a:solidFill>
                  <a:schemeClr val="tx1"/>
                </a:solidFill>
                <a:cs typeface="微软雅黑" panose="020B0503020204020204" pitchFamily="34" charset="-122"/>
                <a:sym typeface="+mn-ea"/>
              </a:rPr>
              <a:t>cmp</a:t>
            </a:r>
            <a:r>
              <a:rPr lang="zh-CN" altLang="en-US" sz="2000" spc="50" dirty="0">
                <a:ln w="3175">
                  <a:noFill/>
                  <a:prstDash val="dash"/>
                </a:ln>
                <a:solidFill>
                  <a:schemeClr val="tx1"/>
                </a:solidFill>
                <a:cs typeface="微软雅黑" panose="020B0503020204020204" pitchFamily="34" charset="-122"/>
                <a:sym typeface="+mn-ea"/>
              </a:rPr>
              <a:t>和</a:t>
            </a:r>
            <a:r>
              <a:rPr lang="en-US" altLang="zh-CN" sz="2000" spc="50" dirty="0">
                <a:ln w="3175">
                  <a:noFill/>
                  <a:prstDash val="dash"/>
                </a:ln>
                <a:solidFill>
                  <a:schemeClr val="tx1"/>
                </a:solidFill>
                <a:cs typeface="微软雅黑" panose="020B0503020204020204" pitchFamily="34" charset="-122"/>
                <a:sym typeface="+mn-ea"/>
              </a:rPr>
              <a:t>test</a:t>
            </a:r>
            <a:r>
              <a:rPr lang="zh-CN" altLang="en-US" sz="2000" spc="50" dirty="0">
                <a:ln w="3175">
                  <a:noFill/>
                  <a:prstDash val="dash"/>
                </a:ln>
                <a:solidFill>
                  <a:schemeClr val="tx1"/>
                </a:solidFill>
                <a:cs typeface="微软雅黑" panose="020B0503020204020204" pitchFamily="34" charset="-122"/>
                <a:sym typeface="+mn-ea"/>
              </a:rPr>
              <a:t>指令，其作用只改变条件码而不改变其他寄存器，注意</a:t>
            </a:r>
            <a:r>
              <a:rPr lang="en-US" altLang="zh-CN" sz="2000" spc="50" dirty="0">
                <a:ln w="3175">
                  <a:noFill/>
                  <a:prstDash val="dash"/>
                </a:ln>
                <a:solidFill>
                  <a:schemeClr val="tx1"/>
                </a:solidFill>
                <a:cs typeface="微软雅黑" panose="020B0503020204020204" pitchFamily="34" charset="-122"/>
                <a:sym typeface="+mn-ea"/>
              </a:rPr>
              <a:t>cmp A B</a:t>
            </a:r>
            <a:r>
              <a:rPr lang="zh-CN" altLang="en-US" sz="2000" spc="50" dirty="0">
                <a:ln w="3175">
                  <a:noFill/>
                  <a:prstDash val="dash"/>
                </a:ln>
                <a:solidFill>
                  <a:schemeClr val="tx1"/>
                </a:solidFill>
                <a:cs typeface="微软雅黑" panose="020B0503020204020204" pitchFamily="34" charset="-122"/>
                <a:sym typeface="+mn-ea"/>
              </a:rPr>
              <a:t>指令</a:t>
            </a:r>
            <a:r>
              <a:rPr lang="zh-CN" altLang="en-US" sz="2000" spc="50" dirty="0">
                <a:ln w="3175">
                  <a:noFill/>
                  <a:prstDash val="dash"/>
                </a:ln>
                <a:solidFill>
                  <a:srgbClr val="FF0000"/>
                </a:solidFill>
                <a:cs typeface="微软雅黑" panose="020B0503020204020204" pitchFamily="34" charset="-122"/>
                <a:sym typeface="+mn-ea"/>
              </a:rPr>
              <a:t>计算的是</a:t>
            </a:r>
            <a:r>
              <a:rPr lang="en-US" altLang="zh-CN" sz="2000" spc="50" dirty="0">
                <a:ln w="3175">
                  <a:noFill/>
                  <a:prstDash val="dash"/>
                </a:ln>
                <a:solidFill>
                  <a:srgbClr val="FF0000"/>
                </a:solidFill>
                <a:cs typeface="微软雅黑" panose="020B0503020204020204" pitchFamily="34" charset="-122"/>
                <a:sym typeface="+mn-ea"/>
              </a:rPr>
              <a:t>B-A</a:t>
            </a:r>
            <a:r>
              <a:rPr lang="zh-CN" altLang="en-US" sz="2000" spc="50" dirty="0">
                <a:ln w="3175">
                  <a:noFill/>
                  <a:prstDash val="dash"/>
                </a:ln>
                <a:solidFill>
                  <a:srgbClr val="FF0000"/>
                </a:solidFill>
                <a:cs typeface="微软雅黑" panose="020B0503020204020204" pitchFamily="34" charset="-122"/>
                <a:sym typeface="+mn-ea"/>
              </a:rPr>
              <a:t>而非</a:t>
            </a:r>
            <a:r>
              <a:rPr lang="en-US" altLang="zh-CN" sz="2000" spc="50" dirty="0">
                <a:ln w="3175">
                  <a:noFill/>
                  <a:prstDash val="dash"/>
                </a:ln>
                <a:solidFill>
                  <a:srgbClr val="FF0000"/>
                </a:solidFill>
                <a:cs typeface="微软雅黑" panose="020B0503020204020204" pitchFamily="34" charset="-122"/>
                <a:sym typeface="+mn-ea"/>
              </a:rPr>
              <a:t>A-B</a:t>
            </a:r>
            <a:endParaRPr lang="zh-CN" altLang="en-US" sz="2000" spc="50" dirty="0">
              <a:ln w="3175">
                <a:noFill/>
                <a:prstDash val="dash"/>
              </a:ln>
              <a:solidFill>
                <a:srgbClr val="FF0000"/>
              </a:solidFill>
              <a:latin typeface="Arial" panose="020B0604020202020204" pitchFamily="34" charset="0"/>
              <a:ea typeface="微软雅黑" panose="020B0503020204020204" pitchFamily="34" charset="-122"/>
              <a:cs typeface="微软雅黑" panose="020B0503020204020204" pitchFamily="34" charset="-122"/>
            </a:endParaRPr>
          </a:p>
          <a:p>
            <a:pPr marL="0" indent="0" fontAlgn="auto">
              <a:lnSpc>
                <a:spcPct val="180000"/>
              </a:lnSpc>
              <a:buNone/>
            </a:pPr>
            <a:endParaRPr lang="zh-CN" altLang="en-US" sz="2000" spc="50" dirty="0">
              <a:ln w="3175">
                <a:noFill/>
                <a:prstDash val="dash"/>
              </a:ln>
              <a:solidFill>
                <a:srgbClr val="FF0000"/>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a:bodyPr>
          <a:lstStyle/>
          <a:p>
            <a:r>
              <a:rPr lang="zh-CN" altLang="zh-CN" dirty="0">
                <a:solidFill>
                  <a:schemeClr val="tx1">
                    <a:lumMod val="85000"/>
                    <a:lumOff val="15000"/>
                  </a:schemeClr>
                </a:solidFill>
              </a:rPr>
              <a:t>条件码的访问</a:t>
            </a:r>
            <a:endParaRPr lang="zh-CN" altLang="zh-CN" dirty="0">
              <a:solidFill>
                <a:schemeClr val="tx1">
                  <a:lumMod val="85000"/>
                  <a:lumOff val="15000"/>
                </a:schemeClr>
              </a:solidFill>
            </a:endParaRPr>
          </a:p>
        </p:txBody>
      </p:sp>
      <p:sp>
        <p:nvSpPr>
          <p:cNvPr id="7" name="文本占位符 6"/>
          <p:cNvSpPr>
            <a:spLocks noGrp="1"/>
          </p:cNvSpPr>
          <p:nvPr>
            <p:ph type="body" sz="quarter" idx="13"/>
            <p:custDataLst>
              <p:tags r:id="rId2"/>
            </p:custDataLst>
          </p:nvPr>
        </p:nvSpPr>
        <p:spPr>
          <a:xfrm>
            <a:off x="586105" y="1652270"/>
            <a:ext cx="3956685" cy="4468495"/>
          </a:xfrm>
        </p:spPr>
        <p:txBody>
          <a:bodyPr>
            <a:noAutofit/>
          </a:bodyPr>
          <a:lstStyle/>
          <a:p>
            <a:pPr marL="0" indent="0" fontAlgn="auto">
              <a:lnSpc>
                <a:spcPct val="180000"/>
              </a:lnSpc>
              <a:buNone/>
            </a:pPr>
            <a:r>
              <a:rPr lang="zh-CN" altLang="en-US" sz="2800" dirty="0">
                <a:solidFill>
                  <a:schemeClr val="tx1">
                    <a:lumMod val="85000"/>
                    <a:lumOff val="15000"/>
                  </a:schemeClr>
                </a:solidFill>
              </a:rPr>
              <a:t>右表中的指令根据条件码的组合将</a:t>
            </a:r>
            <a:r>
              <a:rPr lang="zh-CN" altLang="en-US" sz="2800" b="1" dirty="0">
                <a:solidFill>
                  <a:srgbClr val="FF0000"/>
                </a:solidFill>
              </a:rPr>
              <a:t>一个字节</a:t>
            </a:r>
            <a:r>
              <a:rPr lang="zh-CN" altLang="en-US" sz="2800" dirty="0">
                <a:solidFill>
                  <a:schemeClr val="tx1">
                    <a:lumMod val="85000"/>
                    <a:lumOff val="15000"/>
                  </a:schemeClr>
                </a:solidFill>
              </a:rPr>
              <a:t>设置成</a:t>
            </a:r>
            <a:r>
              <a:rPr lang="en-US" altLang="zh-CN" sz="2800" dirty="0">
                <a:solidFill>
                  <a:schemeClr val="tx1">
                    <a:lumMod val="85000"/>
                    <a:lumOff val="15000"/>
                  </a:schemeClr>
                </a:solidFill>
              </a:rPr>
              <a:t>0</a:t>
            </a:r>
            <a:r>
              <a:rPr lang="zh-CN" altLang="en-US" sz="2800" dirty="0">
                <a:solidFill>
                  <a:schemeClr val="tx1">
                    <a:lumMod val="85000"/>
                    <a:lumOff val="15000"/>
                  </a:schemeClr>
                </a:solidFill>
              </a:rPr>
              <a:t>或</a:t>
            </a:r>
            <a:r>
              <a:rPr lang="en-US" altLang="zh-CN" sz="2800" dirty="0">
                <a:solidFill>
                  <a:schemeClr val="tx1">
                    <a:lumMod val="85000"/>
                    <a:lumOff val="15000"/>
                  </a:schemeClr>
                </a:solidFill>
              </a:rPr>
              <a:t>1</a:t>
            </a:r>
            <a:r>
              <a:rPr lang="zh-CN" altLang="en-US" sz="2800" dirty="0">
                <a:solidFill>
                  <a:schemeClr val="tx1">
                    <a:lumMod val="85000"/>
                    <a:lumOff val="15000"/>
                  </a:schemeClr>
                </a:solidFill>
              </a:rPr>
              <a:t>（</a:t>
            </a:r>
            <a:r>
              <a:rPr lang="en-US" altLang="zh-CN" sz="2800" dirty="0">
                <a:solidFill>
                  <a:schemeClr val="tx1">
                    <a:lumMod val="85000"/>
                    <a:lumOff val="15000"/>
                  </a:schemeClr>
                </a:solidFill>
              </a:rPr>
              <a:t>1</a:t>
            </a:r>
            <a:r>
              <a:rPr lang="zh-CN" altLang="en-US" sz="2800" dirty="0">
                <a:solidFill>
                  <a:schemeClr val="tx1">
                    <a:lumMod val="85000"/>
                    <a:lumOff val="15000"/>
                  </a:schemeClr>
                </a:solidFill>
              </a:rPr>
              <a:t>个</a:t>
            </a:r>
            <a:r>
              <a:rPr lang="en-US" altLang="zh-CN" sz="2800" dirty="0">
                <a:solidFill>
                  <a:schemeClr val="tx1">
                    <a:lumMod val="85000"/>
                    <a:lumOff val="15000"/>
                  </a:schemeClr>
                </a:solidFill>
              </a:rPr>
              <a:t>bit</a:t>
            </a:r>
            <a:r>
              <a:rPr lang="zh-CN" altLang="en-US" sz="2800" dirty="0">
                <a:solidFill>
                  <a:schemeClr val="tx1">
                    <a:lumMod val="85000"/>
                    <a:lumOff val="15000"/>
                  </a:schemeClr>
                </a:solidFill>
              </a:rPr>
              <a:t>），为了得到更长的结果，需要</a:t>
            </a:r>
            <a:r>
              <a:rPr lang="zh-CN" altLang="en-US" sz="2800" b="1" dirty="0">
                <a:solidFill>
                  <a:srgbClr val="FF0000"/>
                </a:solidFill>
              </a:rPr>
              <a:t>对高位清零</a:t>
            </a:r>
            <a:r>
              <a:rPr lang="zh-CN" altLang="en-US" sz="2800" dirty="0">
                <a:solidFill>
                  <a:schemeClr val="tx1">
                    <a:lumMod val="85000"/>
                    <a:lumOff val="15000"/>
                  </a:schemeClr>
                </a:solidFill>
              </a:rPr>
              <a:t>（零扩展）</a:t>
            </a:r>
            <a:endParaRPr lang="zh-CN" altLang="en-US" sz="2800" dirty="0">
              <a:solidFill>
                <a:schemeClr val="tx1">
                  <a:lumMod val="85000"/>
                  <a:lumOff val="15000"/>
                </a:schemeClr>
              </a:solidFill>
            </a:endParaRPr>
          </a:p>
        </p:txBody>
      </p:sp>
      <p:graphicFrame>
        <p:nvGraphicFramePr>
          <p:cNvPr id="3" name="表格 2"/>
          <p:cNvGraphicFramePr/>
          <p:nvPr>
            <p:custDataLst>
              <p:tags r:id="rId3"/>
            </p:custDataLst>
          </p:nvPr>
        </p:nvGraphicFramePr>
        <p:xfrm>
          <a:off x="5121910" y="254635"/>
          <a:ext cx="6478905" cy="5177790"/>
        </p:xfrm>
        <a:graphic>
          <a:graphicData uri="http://schemas.openxmlformats.org/drawingml/2006/table">
            <a:tbl>
              <a:tblPr firstRow="1" bandRow="1">
                <a:tableStyleId>{5940675A-B579-460E-94D1-54222C63F5DA}</a:tableStyleId>
              </a:tblPr>
              <a:tblGrid>
                <a:gridCol w="499110"/>
                <a:gridCol w="1609725"/>
                <a:gridCol w="4370070"/>
              </a:tblGrid>
              <a:tr h="862965">
                <a:tc rowSpan="6">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设置值</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set(n)e</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/set(n)z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判断（不）为0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set(n)s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判断（不）为负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setg(e)</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/setnl[e]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判断大于（大于等于）（有符号）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setl(e)</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/setng[e]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判断小于（小于等于）（有符号）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seta(e)</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/setnb[e]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判断超过（超过或相等）（无符号）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6296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setb(e)</a:t>
                      </a:r>
                      <a:endParaRPr lang="en-US" sz="2400" b="0">
                        <a:latin typeface="宋体" panose="02010600030101010101" pitchFamily="2" charset="-122"/>
                        <a:ea typeface="宋体" panose="02010600030101010101" pitchFamily="2" charset="-122"/>
                        <a:cs typeface="宋体" panose="02010600030101010101" pitchFamily="2" charset="-122"/>
                      </a:endParaRPr>
                    </a:p>
                    <a:p>
                      <a:pPr indent="0">
                        <a:buNone/>
                      </a:pPr>
                      <a:r>
                        <a:rPr lang="en-US" sz="2400" b="0">
                          <a:latin typeface="宋体" panose="02010600030101010101" pitchFamily="2" charset="-122"/>
                          <a:ea typeface="宋体" panose="02010600030101010101" pitchFamily="2" charset="-122"/>
                          <a:cs typeface="宋体" panose="02010600030101010101" pitchFamily="2" charset="-122"/>
                        </a:rPr>
                        <a:t>/setna[e] 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判断低于（低于或相等）（无符号）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4" name="Picture 2" descr="C:\Users\ADMINI~1\AppData\Local\Temp\360zip$Temp\360$6\标志与中英文校名组合规范_左右.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850" y="193077"/>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3517078" y="1915494"/>
            <a:ext cx="1375622" cy="2197736"/>
            <a:chOff x="4013960" y="2140028"/>
            <a:chExt cx="1175064" cy="2215991"/>
          </a:xfrm>
        </p:grpSpPr>
        <p:sp>
          <p:nvSpPr>
            <p:cNvPr id="7" name="文本框 6"/>
            <p:cNvSpPr txBox="1"/>
            <p:nvPr>
              <p:custDataLst>
                <p:tags r:id="rId2"/>
              </p:custDataLst>
            </p:nvPr>
          </p:nvSpPr>
          <p:spPr>
            <a:xfrm>
              <a:off x="4013960" y="2140028"/>
              <a:ext cx="1175064" cy="2215991"/>
            </a:xfrm>
            <a:prstGeom prst="rect">
              <a:avLst/>
            </a:prstGeom>
            <a:noFill/>
          </p:spPr>
          <p:txBody>
            <a:bodyPr wrap="square" rtlCol="0">
              <a:normAutofit/>
            </a:bodyPr>
            <a:lstStyle/>
            <a:p>
              <a:r>
                <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endParaRPr lang="en-US" altLang="zh-CN" sz="13800" spc="-2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custDataLst>
                <p:tags r:id="rId3"/>
              </p:custDataLst>
            </p:nvPr>
          </p:nvSpPr>
          <p:spPr>
            <a:xfrm>
              <a:off x="4967287" y="3800563"/>
              <a:ext cx="85725"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spc="-200" dirty="0">
                <a:solidFill>
                  <a:schemeClr val="accent1"/>
                </a:solidFill>
                <a:latin typeface="微软雅黑" panose="020B0503020204020204" pitchFamily="34" charset="-122"/>
                <a:ea typeface="微软雅黑" panose="020B0503020204020204" pitchFamily="34" charset="-122"/>
              </a:endParaRPr>
            </a:p>
          </p:txBody>
        </p:sp>
      </p:grpSp>
      <p:sp>
        <p:nvSpPr>
          <p:cNvPr id="6" name="标题 5"/>
          <p:cNvSpPr>
            <a:spLocks noGrp="1"/>
          </p:cNvSpPr>
          <p:nvPr>
            <p:ph type="title"/>
            <p:custDataLst>
              <p:tags r:id="rId4"/>
            </p:custDataLst>
          </p:nvPr>
        </p:nvSpPr>
        <p:spPr/>
        <p:txBody>
          <a:bodyPr wrap="square">
            <a:normAutofit fontScale="90000"/>
          </a:bodyPr>
          <a:lstStyle/>
          <a:p>
            <a:r>
              <a:rPr lang="zh-CN" altLang="en-US" sz="6000" spc="-200" dirty="0"/>
              <a:t>跳转指令</a:t>
            </a:r>
            <a:endParaRPr lang="zh-CN" altLang="en-US" sz="6000" spc="-200" dirty="0"/>
          </a:p>
        </p:txBody>
      </p:sp>
      <p:sp>
        <p:nvSpPr>
          <p:cNvPr id="2" name="文本框 1"/>
          <p:cNvSpPr txBox="1"/>
          <p:nvPr>
            <p:custDataLst>
              <p:tags r:id="rId5"/>
            </p:custDataLst>
          </p:nvPr>
        </p:nvSpPr>
        <p:spPr>
          <a:xfrm>
            <a:off x="5251487" y="1850240"/>
            <a:ext cx="2444900" cy="769441"/>
          </a:xfrm>
          <a:prstGeom prst="rect">
            <a:avLst/>
          </a:prstGeom>
          <a:noFill/>
        </p:spPr>
        <p:txBody>
          <a:bodyPr wrap="square" rtlCol="0">
            <a:normAutofit/>
          </a:bodyPr>
          <a:lstStyle/>
          <a:p>
            <a:r>
              <a:rPr lang="en-US" altLang="zh-CN" sz="4400" spc="-200" dirty="0">
                <a:solidFill>
                  <a:schemeClr val="accent1"/>
                </a:solidFill>
                <a:uFillTx/>
                <a:latin typeface="Arial" panose="020B0604020202020204" pitchFamily="34" charset="0"/>
                <a:ea typeface="微软雅黑" panose="020B0503020204020204" pitchFamily="34" charset="-122"/>
              </a:rPr>
              <a:t>Part Two</a:t>
            </a:r>
            <a:endParaRPr lang="en-US" altLang="zh-CN" sz="4400" spc="-200" dirty="0">
              <a:solidFill>
                <a:schemeClr val="accent1"/>
              </a:solidFill>
              <a:uFillTx/>
              <a:latin typeface="Arial" panose="020B0604020202020204" pitchFamily="34" charset="0"/>
              <a:ea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p:nvPr>
            <p:custDataLst>
              <p:tags r:id="rId1"/>
            </p:custDataLst>
          </p:nvPr>
        </p:nvSpPr>
        <p:spPr>
          <a:xfrm>
            <a:off x="609299" y="276673"/>
            <a:ext cx="10973399" cy="565146"/>
          </a:xfrm>
          <a:prstGeom prst="rect">
            <a:avLst/>
          </a:prstGeom>
          <a:noFill/>
          <a:ln w="3175">
            <a:noFill/>
            <a:prstDash val="dash"/>
          </a:ln>
        </p:spPr>
        <p:txBody>
          <a:bodyPr wrap="square" lIns="90000" tIns="46800" rIns="90000" bIns="46800" anchor="t" anchorCtr="0">
            <a:normAutofit fontScale="900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pPr>
            <a:r>
              <a:rPr lang="zh-CN" altLang="en-US"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跳转指令</a:t>
            </a:r>
            <a:r>
              <a:rPr altLang="zh-CN"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——jmp</a:t>
            </a:r>
            <a:endParaRPr altLang="zh-CN" sz="32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34" name="Picture 2" descr="C:\Users\ADMINI~1\AppData\Local\Temp\360zip$Temp\360$6\标志与中英文校名组合规范_左右.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p:nvPr>
            <p:custDataLst>
              <p:tags r:id="rId3"/>
            </p:custDataLst>
          </p:nvPr>
        </p:nvGraphicFramePr>
        <p:xfrm>
          <a:off x="1517650" y="855980"/>
          <a:ext cx="9876155" cy="5490845"/>
        </p:xfrm>
        <a:graphic>
          <a:graphicData uri="http://schemas.openxmlformats.org/drawingml/2006/table">
            <a:tbl>
              <a:tblPr firstRow="1" bandRow="1">
                <a:tableStyleId>{5940675A-B579-460E-94D1-54222C63F5DA}</a:tableStyleId>
              </a:tblPr>
              <a:tblGrid>
                <a:gridCol w="760730"/>
                <a:gridCol w="2454275"/>
                <a:gridCol w="6661150"/>
              </a:tblGrid>
              <a:tr h="833120">
                <a:tc rowSpan="7">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跳转指令</a:t>
                      </a: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altLang="zh-CN" sz="2400">
                        <a:latin typeface="宋体" panose="02010600030101010101" pitchFamily="2" charset="-122"/>
                        <a:ea typeface="宋体" panose="02010600030101010101" pitchFamily="2" charset="-122"/>
                      </a:endParaRPr>
                    </a:p>
                    <a:p>
                      <a:pPr indent="0">
                        <a:buNone/>
                      </a:pPr>
                      <a:r>
                        <a:rPr lang="en-US" altLang="zh-CN" sz="2400">
                          <a:latin typeface="宋体" panose="02010600030101010101" pitchFamily="2" charset="-122"/>
                          <a:ea typeface="宋体" panose="02010600030101010101" pitchFamily="2" charset="-122"/>
                        </a:rPr>
                        <a:t> </a:t>
                      </a:r>
                      <a:endParaRPr 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jmp label/*operand</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无条件</a:t>
                      </a:r>
                      <a:r>
                        <a:rPr lang="en-US" sz="2400" b="0">
                          <a:latin typeface="宋体" panose="02010600030101010101" pitchFamily="2" charset="-122"/>
                          <a:ea typeface="宋体" panose="02010600030101010101" pitchFamily="2" charset="-122"/>
                          <a:cs typeface="宋体" panose="02010600030101010101" pitchFamily="2" charset="-122"/>
                        </a:rPr>
                        <a:t>跳转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31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j(n)e/j(n)z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若（不）为0跳转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2125">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j(n)s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若（不）为负数跳转</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31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jg(e)/jnl[e]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按大于（大于等于）跳转（有符号）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31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jl(e)/jng[e]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按小于（小于等于）跳转（有符号）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31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ja(e)/jnb[e]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按超过（超过或相等）跳转（无符号）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3120">
                <a:tc vMerge="1">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jb(e)/jna[e] label</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按低于（低于或相等）跳转（无符号）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81600" y="386870"/>
            <a:ext cx="9626400" cy="723600"/>
          </a:xfrm>
        </p:spPr>
        <p:txBody>
          <a:bodyPr>
            <a:normAutofit/>
          </a:bodyPr>
          <a:lstStyle/>
          <a:p>
            <a:r>
              <a:rPr lang="zh-CN" altLang="zh-CN" dirty="0"/>
              <a:t>关于跳转指令的一些说明</a:t>
            </a:r>
            <a:endParaRPr lang="zh-CN" altLang="zh-CN" dirty="0"/>
          </a:p>
        </p:txBody>
      </p:sp>
      <p:sp>
        <p:nvSpPr>
          <p:cNvPr id="4" name="内容占位符 3"/>
          <p:cNvSpPr>
            <a:spLocks noGrp="1"/>
          </p:cNvSpPr>
          <p:nvPr>
            <p:ph sz="quarter" idx="13"/>
            <p:custDataLst>
              <p:tags r:id="rId2"/>
            </p:custDataLst>
          </p:nvPr>
        </p:nvSpPr>
        <p:spPr>
          <a:xfrm>
            <a:off x="571500" y="1110615"/>
            <a:ext cx="11127105" cy="5230495"/>
          </a:xfrm>
        </p:spPr>
        <p:txBody>
          <a:bodyPr>
            <a:normAutofit lnSpcReduction="10000"/>
          </a:bodyPr>
          <a:lstStyle/>
          <a:p>
            <a:pPr marL="0" indent="0" fontAlgn="auto">
              <a:lnSpc>
                <a:spcPct val="180000"/>
              </a:lnSpc>
              <a:buNone/>
            </a:pPr>
            <a:r>
              <a:rPr lang="en-US" altLang="zh-CN" sz="2000" dirty="0">
                <a:solidFill>
                  <a:schemeClr val="tx1"/>
                </a:solidFill>
              </a:rPr>
              <a:t>1.jmp</a:t>
            </a:r>
            <a:r>
              <a:rPr lang="zh-CN" altLang="en-US" sz="2000" dirty="0">
                <a:solidFill>
                  <a:schemeClr val="tx1"/>
                </a:solidFill>
              </a:rPr>
              <a:t>是无条件跳转，可以是直接跳转（以标号作为跳转目标，作为指令一部分编码），也可以是间接跳转（跳转目标从寄存器或内存中读出，用</a:t>
            </a:r>
            <a:r>
              <a:rPr lang="en-US" altLang="zh-CN" sz="2000" dirty="0">
                <a:solidFill>
                  <a:schemeClr val="tx1"/>
                </a:solidFill>
              </a:rPr>
              <a:t>*</a:t>
            </a:r>
            <a:r>
              <a:rPr lang="zh-CN" altLang="en-US" sz="2000" dirty="0">
                <a:solidFill>
                  <a:schemeClr val="tx1"/>
                </a:solidFill>
              </a:rPr>
              <a:t>表示）；但条件跳转</a:t>
            </a:r>
            <a:r>
              <a:rPr lang="zh-CN" altLang="en-US" sz="2000" b="1" dirty="0">
                <a:solidFill>
                  <a:srgbClr val="FF0000"/>
                </a:solidFill>
              </a:rPr>
              <a:t>只能是直接跳转</a:t>
            </a:r>
            <a:r>
              <a:rPr lang="zh-CN" altLang="en-US" sz="2000" dirty="0">
                <a:solidFill>
                  <a:schemeClr val="tx1"/>
                </a:solidFill>
              </a:rPr>
              <a:t>。</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en-US" altLang="zh-CN" sz="2000" spc="50" dirty="0">
                <a:ln w="3175">
                  <a:noFill/>
                  <a:prstDash val="dash"/>
                </a:ln>
                <a:solidFill>
                  <a:schemeClr val="tx1"/>
                </a:solidFill>
                <a:cs typeface="微软雅黑" panose="020B0503020204020204" pitchFamily="34" charset="-122"/>
                <a:sym typeface="+mn-ea"/>
              </a:rPr>
              <a:t>2.</a:t>
            </a:r>
            <a:r>
              <a:rPr lang="zh-CN" sz="2000" spc="50" dirty="0">
                <a:ln w="3175">
                  <a:noFill/>
                  <a:prstDash val="dash"/>
                </a:ln>
                <a:solidFill>
                  <a:schemeClr val="tx1"/>
                </a:solidFill>
                <a:cs typeface="微软雅黑" panose="020B0503020204020204" pitchFamily="34" charset="-122"/>
                <a:sym typeface="+mn-ea"/>
              </a:rPr>
              <a:t>跳转指令最常见的编码方法是</a:t>
            </a:r>
            <a:r>
              <a:rPr lang="en-US" altLang="zh-CN" sz="2000" b="1" spc="50" dirty="0">
                <a:ln w="3175">
                  <a:noFill/>
                  <a:prstDash val="dash"/>
                </a:ln>
                <a:solidFill>
                  <a:srgbClr val="FF0000"/>
                </a:solidFill>
                <a:cs typeface="微软雅黑" panose="020B0503020204020204" pitchFamily="34" charset="-122"/>
                <a:sym typeface="+mn-ea"/>
              </a:rPr>
              <a:t>PC</a:t>
            </a:r>
            <a:r>
              <a:rPr lang="zh-CN" altLang="en-US" sz="2000" b="1" spc="50" dirty="0">
                <a:ln w="3175">
                  <a:noFill/>
                  <a:prstDash val="dash"/>
                </a:ln>
                <a:solidFill>
                  <a:srgbClr val="FF0000"/>
                </a:solidFill>
                <a:cs typeface="微软雅黑" panose="020B0503020204020204" pitchFamily="34" charset="-122"/>
                <a:sym typeface="+mn-ea"/>
              </a:rPr>
              <a:t>相对的</a:t>
            </a:r>
            <a:r>
              <a:rPr lang="zh-CN" altLang="en-US" sz="2000" spc="50" dirty="0">
                <a:ln w="3175">
                  <a:noFill/>
                  <a:prstDash val="dash"/>
                </a:ln>
                <a:solidFill>
                  <a:schemeClr val="tx1"/>
                </a:solidFill>
                <a:cs typeface="微软雅黑" panose="020B0503020204020204" pitchFamily="34" charset="-122"/>
                <a:sym typeface="+mn-ea"/>
              </a:rPr>
              <a:t>，即将目标指令的地址与</a:t>
            </a:r>
            <a:r>
              <a:rPr lang="zh-CN" altLang="en-US" sz="2000" b="1" spc="50" dirty="0">
                <a:ln w="3175">
                  <a:noFill/>
                  <a:prstDash val="dash"/>
                </a:ln>
                <a:solidFill>
                  <a:srgbClr val="FF0000"/>
                </a:solidFill>
                <a:cs typeface="微软雅黑" panose="020B0503020204020204" pitchFamily="34" charset="-122"/>
                <a:sym typeface="+mn-ea"/>
              </a:rPr>
              <a:t>紧跟在跳转指令后面的那条指令的地址之差（而不是跳转指令本身的地址）</a:t>
            </a:r>
            <a:r>
              <a:rPr lang="zh-CN" altLang="en-US" sz="2000" spc="50" dirty="0">
                <a:ln w="3175">
                  <a:noFill/>
                  <a:prstDash val="dash"/>
                </a:ln>
                <a:solidFill>
                  <a:schemeClr val="tx1"/>
                </a:solidFill>
                <a:cs typeface="微软雅黑" panose="020B0503020204020204" pitchFamily="34" charset="-122"/>
                <a:sym typeface="+mn-ea"/>
              </a:rPr>
              <a:t>作为编码，这个偏移量可编码为</a:t>
            </a:r>
            <a:r>
              <a:rPr lang="en-US" altLang="zh-CN" sz="2000" spc="50" dirty="0">
                <a:ln w="3175">
                  <a:noFill/>
                  <a:prstDash val="dash"/>
                </a:ln>
                <a:solidFill>
                  <a:schemeClr val="tx1"/>
                </a:solidFill>
                <a:cs typeface="微软雅黑" panose="020B0503020204020204" pitchFamily="34" charset="-122"/>
                <a:sym typeface="+mn-ea"/>
              </a:rPr>
              <a:t>1</a:t>
            </a:r>
            <a:r>
              <a:rPr lang="zh-CN" altLang="en-US" sz="2000" spc="50" dirty="0">
                <a:ln w="3175">
                  <a:noFill/>
                  <a:prstDash val="dash"/>
                </a:ln>
                <a:solidFill>
                  <a:schemeClr val="tx1"/>
                </a:solidFill>
                <a:cs typeface="微软雅黑" panose="020B0503020204020204" pitchFamily="34" charset="-122"/>
                <a:sym typeface="+mn-ea"/>
              </a:rPr>
              <a:t>、</a:t>
            </a:r>
            <a:r>
              <a:rPr lang="en-US" altLang="zh-CN" sz="2000" spc="50" dirty="0">
                <a:ln w="3175">
                  <a:noFill/>
                  <a:prstDash val="dash"/>
                </a:ln>
                <a:solidFill>
                  <a:schemeClr val="tx1"/>
                </a:solidFill>
                <a:cs typeface="微软雅黑" panose="020B0503020204020204" pitchFamily="34" charset="-122"/>
                <a:sym typeface="+mn-ea"/>
              </a:rPr>
              <a:t>2</a:t>
            </a:r>
            <a:r>
              <a:rPr lang="zh-CN" altLang="en-US" sz="2000" spc="50" dirty="0">
                <a:ln w="3175">
                  <a:noFill/>
                  <a:prstDash val="dash"/>
                </a:ln>
                <a:solidFill>
                  <a:schemeClr val="tx1"/>
                </a:solidFill>
                <a:cs typeface="微软雅黑" panose="020B0503020204020204" pitchFamily="34" charset="-122"/>
                <a:sym typeface="+mn-ea"/>
              </a:rPr>
              <a:t>、</a:t>
            </a:r>
            <a:r>
              <a:rPr lang="en-US" altLang="zh-CN" sz="2000" spc="50" dirty="0">
                <a:ln w="3175">
                  <a:noFill/>
                  <a:prstDash val="dash"/>
                </a:ln>
                <a:solidFill>
                  <a:schemeClr val="tx1"/>
                </a:solidFill>
                <a:cs typeface="微软雅黑" panose="020B0503020204020204" pitchFamily="34" charset="-122"/>
                <a:sym typeface="+mn-ea"/>
              </a:rPr>
              <a:t>4</a:t>
            </a:r>
            <a:r>
              <a:rPr lang="zh-CN" altLang="en-US" sz="2000" spc="50" dirty="0">
                <a:ln w="3175">
                  <a:noFill/>
                  <a:prstDash val="dash"/>
                </a:ln>
                <a:solidFill>
                  <a:schemeClr val="tx1"/>
                </a:solidFill>
                <a:cs typeface="微软雅黑" panose="020B0503020204020204" pitchFamily="34" charset="-122"/>
                <a:sym typeface="+mn-ea"/>
              </a:rPr>
              <a:t>个字节；第二种编码方式会给出绝对地址，用</a:t>
            </a:r>
            <a:r>
              <a:rPr lang="en-US" altLang="zh-CN" sz="2000" spc="50" dirty="0">
                <a:ln w="3175">
                  <a:noFill/>
                  <a:prstDash val="dash"/>
                </a:ln>
                <a:solidFill>
                  <a:schemeClr val="tx1"/>
                </a:solidFill>
                <a:cs typeface="微软雅黑" panose="020B0503020204020204" pitchFamily="34" charset="-122"/>
                <a:sym typeface="+mn-ea"/>
              </a:rPr>
              <a:t>4</a:t>
            </a:r>
            <a:r>
              <a:rPr lang="zh-CN" altLang="en-US" sz="2000" spc="50" dirty="0">
                <a:ln w="3175">
                  <a:noFill/>
                  <a:prstDash val="dash"/>
                </a:ln>
                <a:solidFill>
                  <a:schemeClr val="tx1"/>
                </a:solidFill>
                <a:cs typeface="微软雅黑" panose="020B0503020204020204" pitchFamily="34" charset="-122"/>
                <a:sym typeface="+mn-ea"/>
              </a:rPr>
              <a:t>个字节直接指定目标。</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zh-CN" altLang="en-US" sz="2000" spc="50" dirty="0">
                <a:ln w="3175">
                  <a:noFill/>
                  <a:prstDash val="dash"/>
                </a:ln>
                <a:solidFill>
                  <a:schemeClr val="tx1"/>
                </a:solidFill>
                <a:cs typeface="微软雅黑" panose="020B0503020204020204" pitchFamily="34" charset="-122"/>
                <a:sym typeface="+mn-ea"/>
              </a:rPr>
              <a:t>在相对寻址的过程中，应当注意我们观察的是字节编码，偏移量是使用补码编码的，应当注意正负的问题，具体内容可参见教材</a:t>
            </a:r>
            <a:r>
              <a:rPr lang="en-US" altLang="zh-CN" sz="2000" spc="50" dirty="0">
                <a:ln w="3175">
                  <a:noFill/>
                  <a:prstDash val="dash"/>
                </a:ln>
                <a:solidFill>
                  <a:schemeClr val="tx1"/>
                </a:solidFill>
                <a:cs typeface="微软雅黑" panose="020B0503020204020204" pitchFamily="34" charset="-122"/>
                <a:sym typeface="+mn-ea"/>
              </a:rPr>
              <a:t>P140</a:t>
            </a:r>
            <a:r>
              <a:rPr lang="zh-CN" altLang="en-US" sz="2000" spc="50" dirty="0">
                <a:ln w="3175">
                  <a:noFill/>
                  <a:prstDash val="dash"/>
                </a:ln>
                <a:solidFill>
                  <a:schemeClr val="tx1"/>
                </a:solidFill>
                <a:cs typeface="微软雅黑" panose="020B0503020204020204" pitchFamily="34" charset="-122"/>
                <a:sym typeface="+mn-ea"/>
              </a:rPr>
              <a:t>。</a:t>
            </a:r>
            <a:endParaRPr lang="zh-CN" altLang="en-US" sz="2000" spc="50" dirty="0">
              <a:ln w="3175">
                <a:noFill/>
                <a:prstDash val="dash"/>
              </a:ln>
              <a:solidFill>
                <a:schemeClr val="tx1"/>
              </a:solidFill>
              <a:cs typeface="微软雅黑" panose="020B0503020204020204" pitchFamily="34" charset="-122"/>
              <a:sym typeface="+mn-ea"/>
            </a:endParaRPr>
          </a:p>
          <a:p>
            <a:pPr marL="0" indent="0" fontAlgn="auto">
              <a:lnSpc>
                <a:spcPct val="180000"/>
              </a:lnSpc>
              <a:buNone/>
            </a:pPr>
            <a:r>
              <a:rPr lang="en-US" altLang="zh-CN" sz="2000" spc="50" dirty="0">
                <a:ln w="3175">
                  <a:noFill/>
                  <a:prstDash val="dash"/>
                </a:ln>
                <a:solidFill>
                  <a:schemeClr val="tx1"/>
                </a:solidFill>
                <a:cs typeface="微软雅黑" panose="020B0503020204020204" pitchFamily="34" charset="-122"/>
                <a:sym typeface="+mn-ea"/>
              </a:rPr>
              <a:t>3.</a:t>
            </a:r>
            <a:r>
              <a:rPr lang="zh-CN" altLang="en-US" sz="2000" spc="50" dirty="0">
                <a:ln w="3175">
                  <a:noFill/>
                  <a:prstDash val="dash"/>
                </a:ln>
                <a:solidFill>
                  <a:schemeClr val="tx1"/>
                </a:solidFill>
                <a:cs typeface="微软雅黑" panose="020B0503020204020204" pitchFamily="34" charset="-122"/>
                <a:sym typeface="+mn-ea"/>
              </a:rPr>
              <a:t>在汇编代码中可以放心地无视</a:t>
            </a:r>
            <a:r>
              <a:rPr lang="en-US" altLang="zh-CN" sz="2000" spc="50" dirty="0">
                <a:ln w="3175">
                  <a:noFill/>
                  <a:prstDash val="dash"/>
                </a:ln>
                <a:solidFill>
                  <a:schemeClr val="tx1"/>
                </a:solidFill>
                <a:cs typeface="微软雅黑" panose="020B0503020204020204" pitchFamily="34" charset="-122"/>
                <a:sym typeface="+mn-ea"/>
              </a:rPr>
              <a:t>rep</a:t>
            </a:r>
            <a:r>
              <a:rPr lang="zh-CN" altLang="en-US" sz="2000" spc="50" dirty="0">
                <a:ln w="3175">
                  <a:noFill/>
                  <a:prstDash val="dash"/>
                </a:ln>
                <a:solidFill>
                  <a:schemeClr val="tx1"/>
                </a:solidFill>
                <a:cs typeface="微软雅黑" panose="020B0503020204020204" pitchFamily="34" charset="-122"/>
                <a:sym typeface="+mn-ea"/>
              </a:rPr>
              <a:t>或</a:t>
            </a:r>
            <a:r>
              <a:rPr lang="en-US" altLang="zh-CN" sz="2000" spc="50" dirty="0">
                <a:ln w="3175">
                  <a:noFill/>
                  <a:prstDash val="dash"/>
                </a:ln>
                <a:solidFill>
                  <a:schemeClr val="tx1"/>
                </a:solidFill>
                <a:cs typeface="微软雅黑" panose="020B0503020204020204" pitchFamily="34" charset="-122"/>
                <a:sym typeface="+mn-ea"/>
              </a:rPr>
              <a:t>repz</a:t>
            </a:r>
            <a:r>
              <a:rPr lang="zh-CN" altLang="en-US" sz="2000" spc="50" dirty="0">
                <a:ln w="3175">
                  <a:noFill/>
                  <a:prstDash val="dash"/>
                </a:ln>
                <a:solidFill>
                  <a:schemeClr val="tx1"/>
                </a:solidFill>
                <a:cs typeface="微软雅黑" panose="020B0503020204020204" pitchFamily="34" charset="-122"/>
                <a:sym typeface="+mn-ea"/>
              </a:rPr>
              <a:t>指令。</a:t>
            </a:r>
            <a:endParaRPr lang="zh-CN" altLang="en-US" sz="2000" spc="50" dirty="0">
              <a:ln w="3175">
                <a:noFill/>
                <a:prstDash val="dash"/>
              </a:ln>
              <a:solidFill>
                <a:schemeClr val="tx1"/>
              </a:solidFill>
              <a:latin typeface="Arial" panose="020B0604020202020204" pitchFamily="34" charset="0"/>
              <a:ea typeface="微软雅黑" panose="020B0503020204020204" pitchFamily="34" charset="-122"/>
              <a:cs typeface="微软雅黑" panose="020B0503020204020204" pitchFamily="34" charset="-122"/>
              <a:sym typeface="+mn-ea"/>
            </a:endParaRPr>
          </a:p>
        </p:txBody>
      </p:sp>
      <p:pic>
        <p:nvPicPr>
          <p:cNvPr id="34" name="Picture 2" descr="C:\Users\ADMINI~1\AppData\Local\Temp\360zip$Temp\360$6\标志与中英文校名组合规范_左右.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7220" y="405802"/>
            <a:ext cx="1598480" cy="4503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6.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207.xml><?xml version="1.0" encoding="utf-8"?>
<p:tagLst xmlns:p="http://schemas.openxmlformats.org/presentationml/2006/main">
  <p:tag name="KSO_WM_UNIT_ISCONTENTSTITLE" val="0"/>
  <p:tag name="KSO_WM_UNIT_PRESET_TEXT" val="简约工作汇报模板"/>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1_1*a*1"/>
  <p:tag name="KSO_WM_TEMPLATE_CATEGORY" val="custom"/>
  <p:tag name="KSO_WM_TEMPLATE_INDEX" val="20202601"/>
  <p:tag name="KSO_WM_UNIT_LAYERLEVEL" val="1"/>
  <p:tag name="KSO_WM_TAG_VERSION" val="1.0"/>
  <p:tag name="KSO_WM_BEAUTIFY_FLAG" val="#wm#"/>
  <p:tag name="KSO_WM_UNIT_ISNUMDGMTITLE" val="0"/>
</p:tagLst>
</file>

<file path=ppt/tags/tag208.xml><?xml version="1.0" encoding="utf-8"?>
<p:tagLst xmlns:p="http://schemas.openxmlformats.org/presentationml/2006/main">
  <p:tag name="KSO_WM_UNIT_ISCONTENTSTITLE" val="0"/>
  <p:tag name="KSO_WM_UNIT_PRESET_TEXT" val="汇报人姓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02601_1*f*1"/>
  <p:tag name="KSO_WM_TEMPLATE_CATEGORY" val="custom"/>
  <p:tag name="KSO_WM_TEMPLATE_INDEX" val="20202601"/>
  <p:tag name="KSO_WM_UNIT_LAYERLEVEL" val="1"/>
  <p:tag name="KSO_WM_TAG_VERSION" val="1.0"/>
  <p:tag name="KSO_WM_BEAUTIFY_FLAG" val="#wm#"/>
  <p:tag name="KSO_WM_UNIT_SUBTYPE" val="b"/>
</p:tagLst>
</file>

<file path=ppt/tags/tag209.xml><?xml version="1.0" encoding="utf-8"?>
<p:tagLst xmlns:p="http://schemas.openxmlformats.org/presentationml/2006/main">
  <p:tag name="KSO_WM_UNIT_ISCONTENTSTITLE" val="0"/>
  <p:tag name="KSO_WM_UNIT_PRESET_TEXT" val="汇报日期"/>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custom20202601_1*f*2"/>
  <p:tag name="KSO_WM_TEMPLATE_CATEGORY" val="custom"/>
  <p:tag name="KSO_WM_TEMPLATE_INDEX" val="20202601"/>
  <p:tag name="KSO_WM_UNIT_LAYERLEVEL" val="1"/>
  <p:tag name="KSO_WM_TAG_VERSION" val="1.0"/>
  <p:tag name="KSO_WM_BEAUTIFY_FLAG" val="#wm#"/>
  <p:tag name="KSO_WM_UNIT_SUBTYPE" val="c"/>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ID" val="custom2020260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1"/>
  <p:tag name="KSO_WM_SLIDE_LAYOUT" val="a_b_f"/>
  <p:tag name="KSO_WM_SLIDE_LAYOUT_CNT" val="1_1_2"/>
  <p:tag name="KSO_WM_TEMPLATE_THUMBS_INDEX" val="1、4、7、8、9、10、11、13、14、15"/>
  <p:tag name="KSO_WM_TEMPLATE_MASTER_THUMB_INDEX" val="1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i*1"/>
  <p:tag name="KSO_WM_TEMPLATE_CATEGORY" val="custom"/>
  <p:tag name="KSO_WM_TEMPLATE_INDEX" val="20202601"/>
  <p:tag name="KSO_WM_UNIT_LAYERLEVEL" val="1"/>
  <p:tag name="KSO_WM_TAG_VERSION" val="1.0"/>
  <p:tag name="KSO_WM_BEAUTIFY_FLAG" val="#wm#"/>
  <p:tag name="KSO_WM_DIAGRAM_GROUP_CODE" val="l1-1"/>
  <p:tag name="KSO_WM_UNIT_TYPE" val="i"/>
  <p:tag name="KSO_WM_UNIT_INDEX" val="1"/>
  <p:tag name="KSO_WM_UNIT_TEXT_FILL_FORE_SCHEMECOLOR_INDEX" val="5"/>
  <p:tag name="KSO_WM_UNIT_TEXT_FILL_TYPE" val="1"/>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a*1_1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1_1"/>
  <p:tag name="KSO_WM_UNIT_ISNUMDGMTITLE" val="0"/>
  <p:tag name="KSO_WM_UNIT_TEXT_FILL_FORE_SCHEMECOLOR_INDEX" val="5"/>
  <p:tag name="KSO_WM_UNIT_TEXT_FILL_TYPE" val="1"/>
  <p:tag name="KSO_WM_UNIT_USESOURCEFORMAT_APPLY"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1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TEXT_FILL_FORE_SCHEMECOLOR_INDEX" val="5"/>
  <p:tag name="KSO_WM_UNIT_TEXT_FILL_TYPE" val="1"/>
  <p:tag name="KSO_WM_UNIT_USESOURCEFORMAT_APPLY"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1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1_2"/>
  <p:tag name="KSO_WM_UNIT_TEXT_FILL_FORE_SCHEMECOLOR_INDEX" val="14"/>
  <p:tag name="KSO_WM_UNIT_TEXT_FILL_TYPE" val="1"/>
  <p:tag name="KSO_WM_UNIT_USESOURCEFORMAT_APPLY"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i*2"/>
  <p:tag name="KSO_WM_TEMPLATE_CATEGORY" val="custom"/>
  <p:tag name="KSO_WM_TEMPLATE_INDEX" val="20202601"/>
  <p:tag name="KSO_WM_UNIT_LAYERLEVEL" val="1"/>
  <p:tag name="KSO_WM_TAG_VERSION" val="1.0"/>
  <p:tag name="KSO_WM_BEAUTIFY_FLAG" val="#wm#"/>
  <p:tag name="KSO_WM_DIAGRAM_GROUP_CODE" val="l1-1"/>
  <p:tag name="KSO_WM_UNIT_TYPE" val="i"/>
  <p:tag name="KSO_WM_UNIT_INDEX" val="2"/>
  <p:tag name="KSO_WM_UNIT_TEXT_FILL_FORE_SCHEMECOLOR_INDEX" val="5"/>
  <p:tag name="KSO_WM_UNIT_TEXT_FILL_TYPE" val="1"/>
  <p:tag name="KSO_WM_UNIT_USESOURCEFORMAT_APPLY"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a*1_2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2_1"/>
  <p:tag name="KSO_WM_UNIT_ISNUMDGMTITLE" val="0"/>
  <p:tag name="KSO_WM_UNIT_TEXT_FILL_FORE_SCHEMECOLOR_INDEX" val="5"/>
  <p:tag name="KSO_WM_UNIT_TEXT_FILL_TYPE" val="1"/>
  <p:tag name="KSO_WM_UNIT_USESOURCEFORMAT_APPLY"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2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2_1"/>
  <p:tag name="KSO_WM_UNIT_FILL_FORE_SCHEMECOLOR_INDEX" val="6"/>
  <p:tag name="KSO_WM_UNIT_FILL_TYPE" val="1"/>
  <p:tag name="KSO_WM_UNIT_TEXT_FILL_FORE_SCHEMECOLOR_INDEX" val="2"/>
  <p:tag name="KSO_WM_UNIT_TEXT_FILL_TYPE" val="1"/>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2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2_2"/>
  <p:tag name="KSO_WM_UNIT_TEXT_FILL_FORE_SCHEMECOLOR_INDEX" val="14"/>
  <p:tag name="KSO_WM_UNIT_TEXT_FILL_TYPE" val="1"/>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i*3"/>
  <p:tag name="KSO_WM_TEMPLATE_CATEGORY" val="custom"/>
  <p:tag name="KSO_WM_TEMPLATE_INDEX" val="20202601"/>
  <p:tag name="KSO_WM_UNIT_LAYERLEVEL" val="1"/>
  <p:tag name="KSO_WM_TAG_VERSION" val="1.0"/>
  <p:tag name="KSO_WM_BEAUTIFY_FLAG" val="#wm#"/>
  <p:tag name="KSO_WM_DIAGRAM_GROUP_CODE" val="l1-1"/>
  <p:tag name="KSO_WM_UNIT_TYPE" val="i"/>
  <p:tag name="KSO_WM_UNIT_INDEX" val="3"/>
  <p:tag name="KSO_WM_UNIT_TEXT_FILL_FORE_SCHEMECOLOR_INDEX" val="5"/>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a*1_3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3_1"/>
  <p:tag name="KSO_WM_UNIT_ISNUMDGMTITLE" val="0"/>
  <p:tag name="KSO_WM_UNIT_TEXT_FILL_FORE_SCHEMECOLOR_INDEX" val="5"/>
  <p:tag name="KSO_WM_UNIT_TEXT_FILL_TYPE" val="1"/>
  <p:tag name="KSO_WM_UNIT_USESOURCEFORMAT_APPLY"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3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TEXT_FILL_FORE_SCHEMECOLOR_INDEX" val="2"/>
  <p:tag name="KSO_WM_UNIT_TEXT_FILL_TYPE" val="1"/>
  <p:tag name="KSO_WM_UNIT_USESOURCEFORMAT_APPLY"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3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3_2"/>
  <p:tag name="KSO_WM_UNIT_TEXT_FILL_FORE_SCHEMECOLOR_INDEX" val="14"/>
  <p:tag name="KSO_WM_UNIT_TEXT_FILL_TYPE" val="1"/>
  <p:tag name="KSO_WM_UNIT_USESOURCEFORMAT_APPLY"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i*4"/>
  <p:tag name="KSO_WM_TEMPLATE_CATEGORY" val="custom"/>
  <p:tag name="KSO_WM_TEMPLATE_INDEX" val="20202601"/>
  <p:tag name="KSO_WM_UNIT_LAYERLEVEL" val="1"/>
  <p:tag name="KSO_WM_TAG_VERSION" val="1.0"/>
  <p:tag name="KSO_WM_BEAUTIFY_FLAG" val="#wm#"/>
  <p:tag name="KSO_WM_DIAGRAM_GROUP_CODE" val="l1-1"/>
  <p:tag name="KSO_WM_UNIT_TYPE" val="i"/>
  <p:tag name="KSO_WM_UNIT_INDEX" val="4"/>
  <p:tag name="KSO_WM_UNIT_TEXT_FILL_FORE_SCHEMECOLOR_INDEX" val="5"/>
  <p:tag name="KSO_WM_UNIT_TEXT_FILL_TYPE" val="1"/>
  <p:tag name="KSO_WM_UNIT_USESOURCEFORMAT_APPLY"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a*1_4_1"/>
  <p:tag name="KSO_WM_TEMPLATE_CATEGORY" val="custom"/>
  <p:tag name="KSO_WM_TEMPLATE_INDEX" val="20202601"/>
  <p:tag name="KSO_WM_UNIT_LAYERLEVEL" val="1_1_1"/>
  <p:tag name="KSO_WM_TAG_VERSION" val="1.0"/>
  <p:tag name="KSO_WM_BEAUTIFY_FLAG" val="#wm#"/>
  <p:tag name="KSO_WM_UNIT_ISCONTENTSTITLE" val="0"/>
  <p:tag name="KSO_WM_UNIT_PRESET_TEXT" val="添加标题"/>
  <p:tag name="KSO_WM_UNIT_NOCLEAR" val="0"/>
  <p:tag name="KSO_WM_UNIT_VALUE" val="5"/>
  <p:tag name="KSO_WM_DIAGRAM_GROUP_CODE" val="l1-1"/>
  <p:tag name="KSO_WM_UNIT_TYPE" val="l_h_a"/>
  <p:tag name="KSO_WM_UNIT_INDEX" val="1_4_1"/>
  <p:tag name="KSO_WM_UNIT_ISNUMDGMTITLE" val="0"/>
  <p:tag name="KSO_WM_UNIT_TEXT_FILL_FORE_SCHEMECOLOR_INDEX" val="5"/>
  <p:tag name="KSO_WM_UNIT_TEXT_FILL_TYPE" val="1"/>
  <p:tag name="KSO_WM_UNIT_USESOURCEFORMAT_APPLY"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4_1"/>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4_1"/>
  <p:tag name="KSO_WM_UNIT_FILL_FORE_SCHEMECOLOR_INDEX" val="8"/>
  <p:tag name="KSO_WM_UNIT_FILL_TYPE" val="1"/>
  <p:tag name="KSO_WM_UNIT_TEXT_FILL_FORE_SCHEMECOLOR_INDEX" val="2"/>
  <p:tag name="KSO_WM_UNIT_TEXT_FILL_TYPE" val="1"/>
  <p:tag name="KSO_WM_UNIT_USESOURCEFORMAT_APPLY"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l_h_i*1_4_2"/>
  <p:tag name="KSO_WM_TEMPLATE_CATEGORY" val="custom"/>
  <p:tag name="KSO_WM_TEMPLATE_INDEX" val="20202601"/>
  <p:tag name="KSO_WM_UNIT_LAYERLEVEL" val="1_1_1"/>
  <p:tag name="KSO_WM_TAG_VERSION" val="1.0"/>
  <p:tag name="KSO_WM_BEAUTIFY_FLAG" val="#wm#"/>
  <p:tag name="KSO_WM_DIAGRAM_GROUP_CODE" val="l1-1"/>
  <p:tag name="KSO_WM_UNIT_TYPE" val="l_h_i"/>
  <p:tag name="KSO_WM_UNIT_INDEX" val="1_4_2"/>
  <p:tag name="KSO_WM_UNIT_TEXT_FILL_FORE_SCHEMECOLOR_INDEX" val="14"/>
  <p:tag name="KSO_WM_UNIT_TEXT_FILL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4*b*1"/>
  <p:tag name="KSO_WM_TEMPLATE_CATEGORY" val="custom"/>
  <p:tag name="KSO_WM_TEMPLATE_INDEX" val="20202601"/>
  <p:tag name="KSO_WM_UNIT_LAYERLEVEL" val="1"/>
  <p:tag name="KSO_WM_TAG_VERSION" val="1.0"/>
  <p:tag name="KSO_WM_BEAUTIFY_FLAG" val="#wm#"/>
  <p:tag name="KSO_WM_UNIT_ISCONTENTSTITLE" val="0"/>
  <p:tag name="KSO_WM_UNIT_PRESET_TEXT" val="CONTENTS"/>
  <p:tag name="KSO_WM_UNIT_NOCLEAR" val="0"/>
  <p:tag name="KSO_WM_UNIT_VALUE" val="6"/>
  <p:tag name="KSO_WM_DIAGRAM_GROUP_CODE" val="l1-1"/>
  <p:tag name="KSO_WM_UNIT_TYPE" val="b"/>
  <p:tag name="KSO_WM_UNIT_INDEX" val="1"/>
  <p:tag name="KSO_WM_UNIT_ISNUMDGMTITLE" val="0"/>
  <p:tag name="KSO_WM_UNIT_TEXT_FILL_FORE_SCHEMECOLOR_INDEX" val="5"/>
  <p:tag name="KSO_WM_UNIT_TEXT_FILL_TYPE" val="1"/>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02601_4*a*1"/>
  <p:tag name="KSO_WM_TEMPLATE_CATEGORY" val="custom"/>
  <p:tag name="KSO_WM_TEMPLATE_INDEX" val="20202601"/>
  <p:tag name="KSO_WM_UNIT_LAYERLEVEL" val="1"/>
  <p:tag name="KSO_WM_TAG_VERSION" val="1.0"/>
  <p:tag name="KSO_WM_BEAUTIFY_FLAG" val="#wm#"/>
  <p:tag name="KSO_WM_UNIT_ISCONTENTSTITLE" val="1"/>
  <p:tag name="KSO_WM_UNIT_PRESET_TEXT" val="目录"/>
  <p:tag name="KSO_WM_UNIT_NOCLEAR" val="0"/>
  <p:tag name="KSO_WM_UNIT_VALUE" val="2"/>
  <p:tag name="KSO_WM_UNIT_TYPE" val="a"/>
  <p:tag name="KSO_WM_UNIT_INDEX" val="1"/>
  <p:tag name="KSO_WM_UNIT_ISNUMDGMTITLE" val="0"/>
  <p:tag name="KSO_WM_UNIT_TEXT_FILL_FORE_SCHEMECOLOR_INDEX" val="5"/>
  <p:tag name="KSO_WM_UNIT_TEXT_FILL_TYPE" val="1"/>
  <p:tag name="KSO_WM_UNIT_USESOURCEFORMAT_APPLY" val="1"/>
</p:tagLst>
</file>

<file path=ppt/tags/tag229.xml><?xml version="1.0" encoding="utf-8"?>
<p:tagLst xmlns:p="http://schemas.openxmlformats.org/presentationml/2006/main">
  <p:tag name="KSO_WM_SLIDE_ID" val="custom20202601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601"/>
  <p:tag name="KSO_WM_SLIDE_TYPE" val="contents"/>
  <p:tag name="KSO_WM_SLIDE_SUBTYPE" val="diag"/>
  <p:tag name="KSO_WM_DIAGRAM_GROUP_CODE" val="l1-1"/>
  <p:tag name="KSO_WM_SLIDE_DIAGTYPE" val="l"/>
  <p:tag name="KSO_WM_SLIDE_LAYOUT" val="a_b_l"/>
  <p:tag name="KSO_WM_SLIDE_LAYOUT_CNT" val="1_1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235.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236.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01_8*a*1"/>
  <p:tag name="KSO_WM_TEMPLATE_CATEGORY" val="custom"/>
  <p:tag name="KSO_WM_TEMPLATE_INDEX" val="20202601"/>
  <p:tag name="KSO_WM_UNIT_LAYERLEVEL" val="1"/>
  <p:tag name="KSO_WM_TAG_VERSION" val="1.0"/>
  <p:tag name="KSO_WM_BEAUTIFY_FLAG" val="#wm#"/>
  <p:tag name="KSO_WM_UNIT_ISNUMDGMTITLE" val="0"/>
</p:tagLst>
</file>

<file path=ppt/tags/tag237.xml><?xml version="1.0" encoding="utf-8"?>
<p:tagLst xmlns:p="http://schemas.openxmlformats.org/presentationml/2006/main">
  <p:tag name="KSO_WM_UNIT_TABLE_BEAUTIFY" val="smartTable{0f3ae004-333e-4cbe-8953-5f97b9c40405}"/>
  <p:tag name="TABLE_ENDDRAG_ORIGIN_RECT" val="723*203"/>
  <p:tag name="TABLE_ENDDRAG_RECT" val="144*96*723*203"/>
</p:tagLst>
</file>

<file path=ppt/tags/tag238.xml><?xml version="1.0" encoding="utf-8"?>
<p:tagLst xmlns:p="http://schemas.openxmlformats.org/presentationml/2006/main">
  <p:tag name="KSO_WM_SLIDE_ID" val="custom20202601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601"/>
  <p:tag name="KSO_WM_SLIDE_LAYOUT" val="a_d_f"/>
  <p:tag name="KSO_WM_SLIDE_LAYOUT_CNT" val="1_1_1"/>
  <p:tag name="KSO_WM_TEMPLATE_MASTER_TYPE" val="1"/>
  <p:tag name="KSO_WM_TEMPLATE_COLOR_TYPE"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9*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ISNUMDGMTITLE"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41.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0*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43.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01_10*f*1"/>
  <p:tag name="KSO_WM_TEMPLATE_CATEGORY" val="custom"/>
  <p:tag name="KSO_WM_TEMPLATE_INDEX" val="20202601"/>
  <p:tag name="KSO_WM_UNIT_LAYERLEVEL" val="1"/>
  <p:tag name="KSO_WM_TAG_VERSION" val="1.0"/>
  <p:tag name="KSO_WM_BEAUTIFY_FLAG" val="#wm#"/>
  <p:tag name="KSO_WM_UNIT_SUBTYPE" val="a"/>
</p:tagLst>
</file>

<file path=ppt/tags/tag244.xml><?xml version="1.0" encoding="utf-8"?>
<p:tagLst xmlns:p="http://schemas.openxmlformats.org/presentationml/2006/main">
  <p:tag name="KSO_WM_UNIT_TABLE_BEAUTIFY" val="smartTable{29d97fd8-78d6-4dd3-b841-2f145aaea1d4}"/>
  <p:tag name="TABLE_ENDDRAG_ORIGIN_RECT" val="510*407"/>
  <p:tag name="TABLE_ENDDRAG_RECT" val="401*66*510*407"/>
</p:tagLst>
</file>

<file path=ppt/tags/tag245.xml><?xml version="1.0" encoding="utf-8"?>
<p:tagLst xmlns:p="http://schemas.openxmlformats.org/presentationml/2006/main">
  <p:tag name="KSO_WM_SLIDE_ID" val="custom20202601_10"/>
  <p:tag name="KSO_WM_TEMPLATE_SUBCATEGORY" val="0"/>
  <p:tag name="KSO_WM_SLIDE_ITEM_CNT" val="0"/>
  <p:tag name="KSO_WM_SLIDE_INDEX" val="10"/>
  <p:tag name="KSO_WM_TAG_VERSION" val="1.0"/>
  <p:tag name="KSO_WM_BEAUTIFY_FLAG" val="#wm#"/>
  <p:tag name="KSO_WM_TEMPLATE_CATEGORY" val="custom"/>
  <p:tag name="KSO_WM_TEMPLATE_INDEX" val="20202601"/>
  <p:tag name="KSO_WM_SLIDE_TYPE" val="text"/>
  <p:tag name="KSO_WM_SLIDE_SUBTYPE" val="picTxt"/>
  <p:tag name="KSO_WM_SLIDE_SIZE" val="890*400"/>
  <p:tag name="KSO_WM_SLIDE_POSITION" val="45*60"/>
  <p:tag name="KSO_WM_SLIDE_LAYOUT" val="a_d_f"/>
  <p:tag name="KSO_WM_SLIDE_LAYOUT_CNT" val="1_1_1"/>
  <p:tag name="KSO_WM_TEMPLATE_MASTER_TYPE" val="1"/>
  <p:tag name="KSO_WM_TEMPLATE_COLOR_TYPE"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251.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252.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01_8*a*1"/>
  <p:tag name="KSO_WM_TEMPLATE_CATEGORY" val="custom"/>
  <p:tag name="KSO_WM_TEMPLATE_INDEX" val="20202601"/>
  <p:tag name="KSO_WM_UNIT_LAYERLEVEL" val="1"/>
  <p:tag name="KSO_WM_TAG_VERSION" val="1.0"/>
  <p:tag name="KSO_WM_BEAUTIFY_FLAG" val="#wm#"/>
  <p:tag name="KSO_WM_UNIT_ISNUMDGMTITLE" val="0"/>
</p:tagLst>
</file>

<file path=ppt/tags/tag253.xml><?xml version="1.0" encoding="utf-8"?>
<p:tagLst xmlns:p="http://schemas.openxmlformats.org/presentationml/2006/main">
  <p:tag name="KSO_WM_UNIT_TABLE_BEAUTIFY" val="smartTable{b6e1b2a9-e449-4f88-b081-8645fd5a6f34}"/>
  <p:tag name="TABLE_ENDDRAG_ORIGIN_RECT" val="777*432"/>
  <p:tag name="TABLE_ENDDRAG_RECT" val="119*67*777*432"/>
</p:tagLst>
</file>

<file path=ppt/tags/tag254.xml><?xml version="1.0" encoding="utf-8"?>
<p:tagLst xmlns:p="http://schemas.openxmlformats.org/presentationml/2006/main">
  <p:tag name="KSO_WM_SLIDE_ID" val="custom20202601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601"/>
  <p:tag name="KSO_WM_SLIDE_LAYOUT" val="a_d_f"/>
  <p:tag name="KSO_WM_SLIDE_LAYOUT_CNT" val="1_1_1"/>
  <p:tag name="KSO_WM_TEMPLATE_MASTER_TYPE" val="1"/>
  <p:tag name="KSO_WM_TEMPLATE_COLOR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9*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ISNUMDGMTITLE" val="0"/>
</p:tagLst>
</file>

<file path=ppt/tags/tag256.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57.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f*1"/>
  <p:tag name="KSO_WM_TEMPLATE_CATEGORY" val="custom"/>
  <p:tag name="KSO_WM_TEMPLATE_INDEX" val="20202601"/>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106"/>
  <p:tag name="KSO_WM_UNIT_TYPE" val="f"/>
  <p:tag name="KSO_WM_UNIT_INDEX" val="1"/>
  <p:tag name="KSO_WM_UNIT_SUBTYPE" val="a"/>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62.xml><?xml version="1.0" encoding="utf-8"?>
<p:tagLst xmlns:p="http://schemas.openxmlformats.org/presentationml/2006/main">
  <p:tag name="KSO_WM_UNIT_TABLE_BEAUTIFY" val="smartTable{c2ecd998-d6e1-4657-9b47-47532449a927}"/>
  <p:tag name="TABLE_ENDDRAG_ORIGIN_RECT" val="542*318"/>
  <p:tag name="TABLE_ENDDRAG_RECT" val="12*121*542*318"/>
</p:tagLst>
</file>

<file path=ppt/tags/tag263.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9*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ISNUMDGMTITLE" val="0"/>
</p:tagLst>
</file>

<file path=ppt/tags/tag265.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266.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68.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72.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74.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76.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78.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82.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288.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f*1"/>
  <p:tag name="KSO_WM_TEMPLATE_CATEGORY" val="custom"/>
  <p:tag name="KSO_WM_TEMPLATE_INDEX" val="20202601"/>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106"/>
  <p:tag name="KSO_WM_UNIT_TYPE" val="f"/>
  <p:tag name="KSO_WM_UNIT_INDEX" val="1"/>
  <p:tag name="KSO_WM_UNIT_SUBTYPE" val="a"/>
</p:tagLst>
</file>

<file path=ppt/tags/tag291.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f*1"/>
  <p:tag name="KSO_WM_TEMPLATE_CATEGORY" val="custom"/>
  <p:tag name="KSO_WM_TEMPLATE_INDEX" val="20202601"/>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106"/>
  <p:tag name="KSO_WM_UNIT_TYPE" val="f"/>
  <p:tag name="KSO_WM_UNIT_INDEX" val="1"/>
  <p:tag name="KSO_WM_UNIT_SUBTYPE" val="a"/>
</p:tagLst>
</file>

<file path=ppt/tags/tag294.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96.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298.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f*1"/>
  <p:tag name="KSO_WM_TEMPLATE_CATEGORY" val="custom"/>
  <p:tag name="KSO_WM_TEMPLATE_INDEX" val="20202601"/>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106"/>
  <p:tag name="KSO_WM_UNIT_TYPE" val="f"/>
  <p:tag name="KSO_WM_UNIT_INDEX" val="1"/>
  <p:tag name="KSO_WM_UNIT_SUBTYPE" val="a"/>
</p:tagLst>
</file>

<file path=ppt/tags/tag303.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2"/>
  <p:tag name="KSO_WM_TEMPLATE_CATEGORY" val="custom"/>
  <p:tag name="KSO_WM_TEMPLATE_INDEX" val="20202601"/>
  <p:tag name="KSO_WM_UNIT_LAYERLEVEL" val="1"/>
  <p:tag name="KSO_WM_TAG_VERSION" val="1.0"/>
  <p:tag name="KSO_WM_BEAUTIFY_FLAG" val="#wm#"/>
  <p:tag name="KSO_WM_UNIT_TYPE" val="i"/>
  <p:tag name="KSO_WM_UNIT_INDEX"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e*1"/>
  <p:tag name="KSO_WM_TEMPLATE_CATEGORY" val="custom"/>
  <p:tag name="KSO_WM_TEMPLATE_INDEX" val="20202601"/>
  <p:tag name="KSO_WM_UNIT_LAYERLEVEL" val="1"/>
  <p:tag name="KSO_WM_TAG_VERSION" val="1.0"/>
  <p:tag name="KSO_WM_BEAUTIFY_FLAG" val="#wm#"/>
  <p:tag name="KSO_WM_UNIT_PRESET_TEXT" val="1"/>
  <p:tag name="KSO_WM_UNIT_NOCLEAR" val="0"/>
  <p:tag name="KSO_WM_UNIT_VALUE" val="0"/>
  <p:tag name="KSO_WM_UNIT_TYPE" val="e"/>
  <p:tag name="KSO_WM_UNIT_INDEX"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1"/>
  <p:tag name="KSO_WM_TEMPLATE_CATEGORY" val="custom"/>
  <p:tag name="KSO_WM_TEMPLATE_INDEX" val="20202601"/>
  <p:tag name="KSO_WM_UNIT_LAYERLEVEL" val="1"/>
  <p:tag name="KSO_WM_TAG_VERSION" val="1.0"/>
  <p:tag name="KSO_WM_BEAUTIFY_FLAG" val="#wm#"/>
  <p:tag name="KSO_WM_UNIT_TYPE" val="i"/>
  <p:tag name="KSO_WM_UNIT_INDEX"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a*1"/>
  <p:tag name="KSO_WM_TEMPLATE_CATEGORY" val="custom"/>
  <p:tag name="KSO_WM_TEMPLATE_INDEX" val="20202601"/>
  <p:tag name="KSO_WM_UNIT_LAYERLEVEL" val="1"/>
  <p:tag name="KSO_WM_TAG_VERSION" val="1.0"/>
  <p:tag name="KSO_WM_BEAUTIFY_FLAG" val="#wm#"/>
  <p:tag name="KSO_WM_UNIT_ISCONTENTSTITLE" val="0"/>
  <p:tag name="KSO_WM_UNIT_PRESET_TEXT" val="添加章节标题"/>
  <p:tag name="KSO_WM_UNIT_NOCLEAR" val="0"/>
  <p:tag name="KSO_WM_UNIT_VALUE" val="7"/>
  <p:tag name="KSO_WM_UNIT_TYPE" val="a"/>
  <p:tag name="KSO_WM_UNIT_INDEX" val="1"/>
  <p:tag name="KSO_WM_UNIT_ISNUMDGMTITLE" val="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7*i*3"/>
  <p:tag name="KSO_WM_TEMPLATE_CATEGORY" val="custom"/>
  <p:tag name="KSO_WM_TEMPLATE_INDEX" val="20202601"/>
  <p:tag name="KSO_WM_UNIT_LAYERLEVEL" val="1"/>
  <p:tag name="KSO_WM_TAG_VERSION" val="1.0"/>
  <p:tag name="KSO_WM_BEAUTIFY_FLAG" val="#wm#"/>
  <p:tag name="KSO_WM_UNIT_TYPE" val="i"/>
  <p:tag name="KSO_WM_UNIT_INDEX" val="3"/>
</p:tagLst>
</file>

<file path=ppt/tags/tag309.xml><?xml version="1.0" encoding="utf-8"?>
<p:tagLst xmlns:p="http://schemas.openxmlformats.org/presentationml/2006/main">
  <p:tag name="KSO_WM_SLIDE_ID" val="custom20202601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01"/>
  <p:tag name="KSO_WM_SLIDE_TYPE" val="sectionTitle"/>
  <p:tag name="KSO_WM_SLIDE_SUBTYPE" val="pureTxt"/>
  <p:tag name="KSO_WM_SLIDE_LAYOUT" val="a_b_e"/>
  <p:tag name="KSO_WM_SLIDE_LAYOUT_CNT" val="1_1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9*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ISNUMDGMTITLE" val="0"/>
</p:tagLst>
</file>

<file path=ppt/tags/tag311.xml><?xml version="1.0" encoding="utf-8"?>
<p:tagLst xmlns:p="http://schemas.openxmlformats.org/presentationml/2006/main">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3;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01_9*f*1"/>
  <p:tag name="KSO_WM_TEMPLATE_CATEGORY" val="custom"/>
  <p:tag name="KSO_WM_TEMPLATE_INDEX" val="20202601"/>
  <p:tag name="KSO_WM_UNIT_LAYERLEVEL" val="1"/>
  <p:tag name="KSO_WM_TAG_VERSION" val="1.0"/>
  <p:tag name="KSO_WM_BEAUTIFY_FLAG" val="#wm#"/>
  <p:tag name="KSO_WM_UNIT_SUBTYPE" val="a"/>
</p:tagLst>
</file>

<file path=ppt/tags/tag312.xml><?xml version="1.0" encoding="utf-8"?>
<p:tagLst xmlns:p="http://schemas.openxmlformats.org/presentationml/2006/main">
  <p:tag name="KSO_WM_SLIDE_ID" val="custom20202601_9"/>
  <p:tag name="KSO_WM_TEMPLATE_SUBCATEGORY" val="0"/>
  <p:tag name="KSO_WM_SLIDE_ITEM_CNT" val="0"/>
  <p:tag name="KSO_WM_SLIDE_INDEX" val="9"/>
  <p:tag name="KSO_WM_TAG_VERSION" val="1.0"/>
  <p:tag name="KSO_WM_BEAUTIFY_FLAG" val="#wm#"/>
  <p:tag name="KSO_WM_TEMPLATE_CATEGORY" val="custom"/>
  <p:tag name="KSO_WM_TEMPLATE_INDEX" val="20202601"/>
  <p:tag name="KSO_WM_SLIDE_TYPE" val="text"/>
  <p:tag name="KSO_WM_SLIDE_SUBTYPE" val="pureTxt"/>
  <p:tag name="KSO_WM_SLIDE_SIZE" val="758*328"/>
  <p:tag name="KSO_WM_SLIDE_POSITION" val="100*98"/>
  <p:tag name="KSO_WM_SLIDE_LAYOUT" val="a_f"/>
  <p:tag name="KSO_WM_SLIDE_LAYOUT_CNT" val="1_1"/>
  <p:tag name="KSO_WM_TEMPLATE_MASTER_TYPE" val="1"/>
  <p:tag name="KSO_WM_TEMPLATE_COLOR_TYPE"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14.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16.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18.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22.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1*a*1"/>
  <p:tag name="KSO_WM_TEMPLATE_CATEGORY" val="custom"/>
  <p:tag name="KSO_WM_TEMPLATE_INDEX" val="20202601"/>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 name="KSO_WM_UNIT_ISNUMDGMTITLE" val="0"/>
</p:tagLst>
</file>

<file path=ppt/tags/tag324.xml><?xml version="1.0" encoding="utf-8"?>
<p:tagLst xmlns:p="http://schemas.openxmlformats.org/presentationml/2006/main">
  <p:tag name="KSO_WM_SLIDE_ID" val="custom20202601_11"/>
  <p:tag name="KSO_WM_TEMPLATE_SUBCATEGORY" val="0"/>
  <p:tag name="KSO_WM_SLIDE_ITEM_CNT" val="0"/>
  <p:tag name="KSO_WM_SLIDE_INDEX" val="11"/>
  <p:tag name="KSO_WM_TAG_VERSION" val="1.0"/>
  <p:tag name="KSO_WM_BEAUTIFY_FLAG" val="#wm#"/>
  <p:tag name="KSO_WM_TEMPLATE_CATEGORY" val="custom"/>
  <p:tag name="KSO_WM_TEMPLATE_INDEX" val="20202601"/>
  <p:tag name="KSO_WM_SLIDE_TYPE" val="text"/>
  <p:tag name="KSO_WM_SLIDE_SUBTYPE" val="picTxt"/>
  <p:tag name="KSO_WM_SLIDE_SIZE" val="864*440"/>
  <p:tag name="KSO_WM_SLIDE_POSITION" val="48*61"/>
  <p:tag name="KSO_WM_SLIDE_LAYOUT" val="a_d_f"/>
  <p:tag name="KSO_WM_SLIDE_LAYOUT_CNT" val="1_1_1"/>
  <p:tag name="KSO_WM_TEMPLATE_MASTER_TYPE" val="1"/>
  <p:tag name="KSO_WM_TEMPLATE_COLOR_TYPE" val="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5*a*1"/>
  <p:tag name="KSO_WM_TEMPLATE_CATEGORY" val="custom"/>
  <p:tag name="KSO_WM_TEMPLATE_INDEX" val="20202601"/>
  <p:tag name="KSO_WM_UNIT_LAYERLEVEL" val="1"/>
  <p:tag name="KSO_WM_TAG_VERSION" val="1.0"/>
  <p:tag name="KSO_WM_BEAUTIFY_FLAG" val="#wm#"/>
  <p:tag name="KSO_WM_UNIT_ISCONTENTSTITLE" val="0"/>
  <p:tag name="KSO_WM_UNIT_PRESET_TEXT" val="谢谢观赏"/>
  <p:tag name="KSO_WM_UNIT_NOCLEAR" val="1"/>
  <p:tag name="KSO_WM_UNIT_VALUE" val="6"/>
  <p:tag name="KSO_WM_UNIT_TYPE" val="a"/>
  <p:tag name="KSO_WM_UNIT_INDEX" val="1"/>
  <p:tag name="KSO_WM_UNIT_ISNUMDGMTITLE" val="0"/>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5*b*1"/>
  <p:tag name="KSO_WM_TEMPLATE_CATEGORY" val="custom"/>
  <p:tag name="KSO_WM_TEMPLATE_INDEX" val="20202601"/>
  <p:tag name="KSO_WM_UNIT_LAYERLEVEL" val="1"/>
  <p:tag name="KSO_WM_TAG_VERSION" val="1.0"/>
  <p:tag name="KSO_WM_BEAUTIFY_FLAG" val="#wm#"/>
  <p:tag name="KSO_WM_UNIT_ISCONTENTSTITLE" val="0"/>
  <p:tag name="KSO_WM_UNIT_PRESET_TEXT" val="汇报人姓名"/>
  <p:tag name="KSO_WM_UNIT_NOCLEAR" val="0"/>
  <p:tag name="KSO_WM_UNIT_VALUE" val="5"/>
  <p:tag name="KSO_WM_UNIT_TYPE" val="b"/>
  <p:tag name="KSO_WM_UNIT_INDEX" val="1"/>
  <p:tag name="KSO_WM_UNIT_ISNUMDGMTITLE"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01_15*b*2"/>
  <p:tag name="KSO_WM_TEMPLATE_CATEGORY" val="custom"/>
  <p:tag name="KSO_WM_TEMPLATE_INDEX" val="20202601"/>
  <p:tag name="KSO_WM_UNIT_LAYERLEVEL" val="1"/>
  <p:tag name="KSO_WM_TAG_VERSION" val="1.0"/>
  <p:tag name="KSO_WM_BEAUTIFY_FLAG" val="#wm#"/>
  <p:tag name="KSO_WM_UNIT_ISCONTENTSTITLE" val="0"/>
  <p:tag name="KSO_WM_UNIT_PRESET_TEXT" val="汇报人日期"/>
  <p:tag name="KSO_WM_UNIT_NOCLEAR" val="0"/>
  <p:tag name="KSO_WM_UNIT_VALUE" val="5"/>
  <p:tag name="KSO_WM_UNIT_TYPE" val="b"/>
  <p:tag name="KSO_WM_UNIT_INDEX" val="2"/>
  <p:tag name="KSO_WM_UNIT_ISNUMDGMTITLE" val="0"/>
</p:tagLst>
</file>

<file path=ppt/tags/tag328.xml><?xml version="1.0" encoding="utf-8"?>
<p:tagLst xmlns:p="http://schemas.openxmlformats.org/presentationml/2006/main">
  <p:tag name="KSO_WM_SLIDE_ID" val="custom20202601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01"/>
  <p:tag name="KSO_WM_SLIDE_LAYOUT" val="a_b"/>
  <p:tag name="KSO_WM_SLIDE_LAYOUT_CNT" val="1_2"/>
  <p:tag name="KSO_WM_SLIDE_TYPE" val="endPage"/>
  <p:tag name="KSO_WM_SLIDE_SUBTYPE" val="pureTxt"/>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3459</Words>
  <Application>WPS 演示</Application>
  <PresentationFormat>宽屏</PresentationFormat>
  <Paragraphs>395</Paragraphs>
  <Slides>36</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36</vt:i4>
      </vt:variant>
    </vt:vector>
  </HeadingPairs>
  <TitlesOfParts>
    <vt:vector size="49" baseType="lpstr">
      <vt:lpstr>Arial</vt:lpstr>
      <vt:lpstr>宋体</vt:lpstr>
      <vt:lpstr>Wingdings</vt:lpstr>
      <vt:lpstr>微软雅黑</vt:lpstr>
      <vt:lpstr>Wingdings</vt:lpstr>
      <vt:lpstr>汉仪旗黑-85S</vt:lpstr>
      <vt:lpstr>黑体</vt:lpstr>
      <vt:lpstr>Viner Hand ITC</vt:lpstr>
      <vt:lpstr>Segoe UI</vt:lpstr>
      <vt:lpstr>Arial Unicode MS</vt:lpstr>
      <vt:lpstr>Calibri</vt:lpstr>
      <vt:lpstr>Office 主题​​</vt:lpstr>
      <vt:lpstr>2_Office 主题​​</vt:lpstr>
      <vt:lpstr>Machine-Level Programming—Control</vt:lpstr>
      <vt:lpstr>PowerPoint 演示文稿</vt:lpstr>
      <vt:lpstr>条件码</vt:lpstr>
      <vt:lpstr>PowerPoint 演示文稿</vt:lpstr>
      <vt:lpstr>关于条件码的一些说明</vt:lpstr>
      <vt:lpstr>条件码的访问</vt:lpstr>
      <vt:lpstr>跳转指令</vt:lpstr>
      <vt:lpstr>PowerPoint 演示文稿</vt:lpstr>
      <vt:lpstr>关于跳转指令的一些说明</vt:lpstr>
      <vt:lpstr>用条件控制实现条件分支</vt:lpstr>
      <vt:lpstr>用条件传送实现条件分支</vt:lpstr>
      <vt:lpstr>关于这两种条件控制方式的一些说明</vt:lpstr>
      <vt:lpstr>实例——究竟何时会使用条件传送？</vt:lpstr>
      <vt:lpstr>实例——究竟何时会使用条件传送？</vt:lpstr>
      <vt:lpstr>实例——究竟何时会使用条件传送？</vt:lpstr>
      <vt:lpstr>实例——究竟何时会使用条件传送？</vt:lpstr>
      <vt:lpstr>实例——究竟何时会使用条件传送？</vt:lpstr>
      <vt:lpstr>实例——究竟何时会使用条件传送？</vt:lpstr>
      <vt:lpstr>实例——究竟何时会使用条件传送？</vt:lpstr>
      <vt:lpstr>实例——究竟何时会使用条件传送？</vt:lpstr>
      <vt:lpstr>循环的实现</vt:lpstr>
      <vt:lpstr>do-while循环的实现</vt:lpstr>
      <vt:lpstr>while循环的实现</vt:lpstr>
      <vt:lpstr>实例：jump-to-middle与guarded-do</vt:lpstr>
      <vt:lpstr>实例：jump-to-middle与guarded-do</vt:lpstr>
      <vt:lpstr>实例：jump-to-middle与guarded-do</vt:lpstr>
      <vt:lpstr>for循环的实现</vt:lpstr>
      <vt:lpstr>switch语句</vt:lpstr>
      <vt:lpstr>switch原理简述</vt:lpstr>
      <vt:lpstr>实例：switch究竟干了什么</vt:lpstr>
      <vt:lpstr>实例：switch究竟干了什么</vt:lpstr>
      <vt:lpstr>实例：switch究竟干了什么</vt:lpstr>
      <vt:lpstr>实例：switch究竟干了什么</vt:lpstr>
      <vt:lpstr>实例：switch究竟干了什么</vt:lpstr>
      <vt:lpstr>实例：switch究竟干了什么</vt:lpstr>
      <vt:lpstr>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昵称</cp:lastModifiedBy>
  <cp:revision>296</cp:revision>
  <dcterms:created xsi:type="dcterms:W3CDTF">2019-06-19T02:08:00Z</dcterms:created>
  <dcterms:modified xsi:type="dcterms:W3CDTF">2021-10-17T13:38:39Z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7A4248D0FBE342A2A42BFA6DDD57D9A8</vt:lpwstr>
  </property>
</Properties>
</file>